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3"/>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7" r:id="rId14"/>
    <p:sldId id="269" r:id="rId15"/>
    <p:sldId id="278" r:id="rId16"/>
    <p:sldId id="270" r:id="rId17"/>
    <p:sldId id="271" r:id="rId18"/>
    <p:sldId id="287" r:id="rId19"/>
    <p:sldId id="288" r:id="rId20"/>
    <p:sldId id="272" r:id="rId21"/>
    <p:sldId id="284" r:id="rId22"/>
    <p:sldId id="273" r:id="rId23"/>
    <p:sldId id="274" r:id="rId24"/>
    <p:sldId id="283" r:id="rId25"/>
    <p:sldId id="275" r:id="rId26"/>
    <p:sldId id="279" r:id="rId27"/>
    <p:sldId id="280" r:id="rId28"/>
    <p:sldId id="282" r:id="rId29"/>
    <p:sldId id="285" r:id="rId30"/>
    <p:sldId id="281" r:id="rId31"/>
    <p:sldId id="286" r:id="rId32"/>
  </p:sldIdLst>
  <p:sldSz cx="12192000" cy="6858000"/>
  <p:notesSz cx="6858000" cy="9144000"/>
  <p:defaultTextStyle>
    <a:defPPr>
      <a:defRPr lang="fr-B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D40214-8375-4EFF-AC24-ED73BADD2615}" v="147" dt="2024-06-12T12:16:57.17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58" d="100"/>
          <a:sy n="58" d="100"/>
        </p:scale>
        <p:origin x="9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Hartford" userId="6c0bcdbd-f3f6-40f5-9ab6-570bf32c7314" providerId="ADAL" clId="{8ED40214-8375-4EFF-AC24-ED73BADD2615}"/>
    <pc:docChg chg="undo redo custSel modSld">
      <pc:chgData name="Paul Hartford" userId="6c0bcdbd-f3f6-40f5-9ab6-570bf32c7314" providerId="ADAL" clId="{8ED40214-8375-4EFF-AC24-ED73BADD2615}" dt="2024-06-12T12:16:47.901" v="84" actId="14734"/>
      <pc:docMkLst>
        <pc:docMk/>
      </pc:docMkLst>
      <pc:sldChg chg="modSp mod">
        <pc:chgData name="Paul Hartford" userId="6c0bcdbd-f3f6-40f5-9ab6-570bf32c7314" providerId="ADAL" clId="{8ED40214-8375-4EFF-AC24-ED73BADD2615}" dt="2024-06-12T11:48:16.468" v="0" actId="27636"/>
        <pc:sldMkLst>
          <pc:docMk/>
          <pc:sldMk cId="3689383740" sldId="263"/>
        </pc:sldMkLst>
        <pc:spChg chg="mod">
          <ac:chgData name="Paul Hartford" userId="6c0bcdbd-f3f6-40f5-9ab6-570bf32c7314" providerId="ADAL" clId="{8ED40214-8375-4EFF-AC24-ED73BADD2615}" dt="2024-06-12T11:48:16.468" v="0" actId="27636"/>
          <ac:spMkLst>
            <pc:docMk/>
            <pc:sldMk cId="3689383740" sldId="263"/>
            <ac:spMk id="3" creationId="{1559EAC2-24D1-146B-B0E0-8AAD78705F5B}"/>
          </ac:spMkLst>
        </pc:spChg>
      </pc:sldChg>
      <pc:sldChg chg="modSp mod">
        <pc:chgData name="Paul Hartford" userId="6c0bcdbd-f3f6-40f5-9ab6-570bf32c7314" providerId="ADAL" clId="{8ED40214-8375-4EFF-AC24-ED73BADD2615}" dt="2024-06-12T12:16:47.901" v="84" actId="14734"/>
        <pc:sldMkLst>
          <pc:docMk/>
          <pc:sldMk cId="3302032949" sldId="268"/>
        </pc:sldMkLst>
        <pc:spChg chg="mod">
          <ac:chgData name="Paul Hartford" userId="6c0bcdbd-f3f6-40f5-9ab6-570bf32c7314" providerId="ADAL" clId="{8ED40214-8375-4EFF-AC24-ED73BADD2615}" dt="2024-06-12T11:54:01.014" v="38" actId="14100"/>
          <ac:spMkLst>
            <pc:docMk/>
            <pc:sldMk cId="3302032949" sldId="268"/>
            <ac:spMk id="2" creationId="{7684119F-F0FE-A19D-D80D-6F6418A8E30E}"/>
          </ac:spMkLst>
        </pc:spChg>
        <pc:graphicFrameChg chg="mod modGraphic">
          <ac:chgData name="Paul Hartford" userId="6c0bcdbd-f3f6-40f5-9ab6-570bf32c7314" providerId="ADAL" clId="{8ED40214-8375-4EFF-AC24-ED73BADD2615}" dt="2024-06-12T12:16:47.901" v="84" actId="14734"/>
          <ac:graphicFrameMkLst>
            <pc:docMk/>
            <pc:sldMk cId="3302032949" sldId="268"/>
            <ac:graphicFrameMk id="4" creationId="{33ABE4F8-6D5E-A261-CE06-726676AB2FFB}"/>
          </ac:graphicFrameMkLst>
        </pc:graphicFrameChg>
      </pc:sldChg>
      <pc:sldChg chg="modSp mod">
        <pc:chgData name="Paul Hartford" userId="6c0bcdbd-f3f6-40f5-9ab6-570bf32c7314" providerId="ADAL" clId="{8ED40214-8375-4EFF-AC24-ED73BADD2615}" dt="2024-06-12T11:54:55.509" v="40" actId="27636"/>
        <pc:sldMkLst>
          <pc:docMk/>
          <pc:sldMk cId="206967729" sldId="269"/>
        </pc:sldMkLst>
        <pc:spChg chg="mod">
          <ac:chgData name="Paul Hartford" userId="6c0bcdbd-f3f6-40f5-9ab6-570bf32c7314" providerId="ADAL" clId="{8ED40214-8375-4EFF-AC24-ED73BADD2615}" dt="2024-06-12T11:54:55.509" v="40" actId="27636"/>
          <ac:spMkLst>
            <pc:docMk/>
            <pc:sldMk cId="206967729" sldId="269"/>
            <ac:spMk id="3" creationId="{5402CB85-DA5A-E440-4CEF-4951FF6900C8}"/>
          </ac:spMkLst>
        </pc:spChg>
      </pc:sldChg>
      <pc:sldChg chg="modSp mod">
        <pc:chgData name="Paul Hartford" userId="6c0bcdbd-f3f6-40f5-9ab6-570bf32c7314" providerId="ADAL" clId="{8ED40214-8375-4EFF-AC24-ED73BADD2615}" dt="2024-06-12T11:55:43.187" v="42" actId="27636"/>
        <pc:sldMkLst>
          <pc:docMk/>
          <pc:sldMk cId="3373270471" sldId="271"/>
        </pc:sldMkLst>
        <pc:spChg chg="mod">
          <ac:chgData name="Paul Hartford" userId="6c0bcdbd-f3f6-40f5-9ab6-570bf32c7314" providerId="ADAL" clId="{8ED40214-8375-4EFF-AC24-ED73BADD2615}" dt="2024-06-12T11:55:30.928" v="41" actId="27636"/>
          <ac:spMkLst>
            <pc:docMk/>
            <pc:sldMk cId="3373270471" sldId="271"/>
            <ac:spMk id="2" creationId="{7E9154DE-9D66-C4A4-B1A1-DB6131AF2183}"/>
          </ac:spMkLst>
        </pc:spChg>
        <pc:spChg chg="mod">
          <ac:chgData name="Paul Hartford" userId="6c0bcdbd-f3f6-40f5-9ab6-570bf32c7314" providerId="ADAL" clId="{8ED40214-8375-4EFF-AC24-ED73BADD2615}" dt="2024-06-12T11:55:43.187" v="42" actId="27636"/>
          <ac:spMkLst>
            <pc:docMk/>
            <pc:sldMk cId="3373270471" sldId="271"/>
            <ac:spMk id="3" creationId="{D939328C-D785-5AFB-0FB2-F589EC2CF9D5}"/>
          </ac:spMkLst>
        </pc:spChg>
      </pc:sldChg>
      <pc:sldChg chg="modSp mod">
        <pc:chgData name="Paul Hartford" userId="6c0bcdbd-f3f6-40f5-9ab6-570bf32c7314" providerId="ADAL" clId="{8ED40214-8375-4EFF-AC24-ED73BADD2615}" dt="2024-06-12T11:56:16.681" v="44" actId="27636"/>
        <pc:sldMkLst>
          <pc:docMk/>
          <pc:sldMk cId="1324807821" sldId="272"/>
        </pc:sldMkLst>
        <pc:spChg chg="mod">
          <ac:chgData name="Paul Hartford" userId="6c0bcdbd-f3f6-40f5-9ab6-570bf32c7314" providerId="ADAL" clId="{8ED40214-8375-4EFF-AC24-ED73BADD2615}" dt="2024-06-12T11:56:10.167" v="43" actId="27636"/>
          <ac:spMkLst>
            <pc:docMk/>
            <pc:sldMk cId="1324807821" sldId="272"/>
            <ac:spMk id="2" creationId="{21B2DA88-A5E4-2729-3BD4-B10A4F6A8C98}"/>
          </ac:spMkLst>
        </pc:spChg>
        <pc:spChg chg="mod">
          <ac:chgData name="Paul Hartford" userId="6c0bcdbd-f3f6-40f5-9ab6-570bf32c7314" providerId="ADAL" clId="{8ED40214-8375-4EFF-AC24-ED73BADD2615}" dt="2024-06-12T11:56:16.681" v="44" actId="27636"/>
          <ac:spMkLst>
            <pc:docMk/>
            <pc:sldMk cId="1324807821" sldId="272"/>
            <ac:spMk id="3" creationId="{21392FA4-A35D-2FF3-563D-9A63D90DE072}"/>
          </ac:spMkLst>
        </pc:spChg>
      </pc:sldChg>
      <pc:sldChg chg="modSp mod">
        <pc:chgData name="Paul Hartford" userId="6c0bcdbd-f3f6-40f5-9ab6-570bf32c7314" providerId="ADAL" clId="{8ED40214-8375-4EFF-AC24-ED73BADD2615}" dt="2024-06-12T11:57:27.195" v="48" actId="14734"/>
        <pc:sldMkLst>
          <pc:docMk/>
          <pc:sldMk cId="414458385" sldId="273"/>
        </pc:sldMkLst>
        <pc:graphicFrameChg chg="modGraphic">
          <ac:chgData name="Paul Hartford" userId="6c0bcdbd-f3f6-40f5-9ab6-570bf32c7314" providerId="ADAL" clId="{8ED40214-8375-4EFF-AC24-ED73BADD2615}" dt="2024-06-12T11:57:27.195" v="48" actId="14734"/>
          <ac:graphicFrameMkLst>
            <pc:docMk/>
            <pc:sldMk cId="414458385" sldId="273"/>
            <ac:graphicFrameMk id="4" creationId="{952CDFA4-E6D6-CBCC-D3A4-A9420C14E836}"/>
          </ac:graphicFrameMkLst>
        </pc:graphicFrameChg>
      </pc:sldChg>
      <pc:sldChg chg="modSp mod">
        <pc:chgData name="Paul Hartford" userId="6c0bcdbd-f3f6-40f5-9ab6-570bf32c7314" providerId="ADAL" clId="{8ED40214-8375-4EFF-AC24-ED73BADD2615}" dt="2024-06-12T11:59:58.379" v="54" actId="1076"/>
        <pc:sldMkLst>
          <pc:docMk/>
          <pc:sldMk cId="1859650741" sldId="274"/>
        </pc:sldMkLst>
        <pc:spChg chg="mod">
          <ac:chgData name="Paul Hartford" userId="6c0bcdbd-f3f6-40f5-9ab6-570bf32c7314" providerId="ADAL" clId="{8ED40214-8375-4EFF-AC24-ED73BADD2615}" dt="2024-06-12T11:59:48.560" v="53" actId="14100"/>
          <ac:spMkLst>
            <pc:docMk/>
            <pc:sldMk cId="1859650741" sldId="274"/>
            <ac:spMk id="2" creationId="{70B85651-BD35-D0D1-26CE-37AE5CB91B45}"/>
          </ac:spMkLst>
        </pc:spChg>
        <pc:graphicFrameChg chg="mod modGraphic">
          <ac:chgData name="Paul Hartford" userId="6c0bcdbd-f3f6-40f5-9ab6-570bf32c7314" providerId="ADAL" clId="{8ED40214-8375-4EFF-AC24-ED73BADD2615}" dt="2024-06-12T11:59:58.379" v="54" actId="1076"/>
          <ac:graphicFrameMkLst>
            <pc:docMk/>
            <pc:sldMk cId="1859650741" sldId="274"/>
            <ac:graphicFrameMk id="6" creationId="{F6E96730-A04D-D514-0E36-5BA6B6099B9E}"/>
          </ac:graphicFrameMkLst>
        </pc:graphicFrameChg>
      </pc:sldChg>
      <pc:sldChg chg="modSp mod">
        <pc:chgData name="Paul Hartford" userId="6c0bcdbd-f3f6-40f5-9ab6-570bf32c7314" providerId="ADAL" clId="{8ED40214-8375-4EFF-AC24-ED73BADD2615}" dt="2024-06-12T12:02:29.916" v="65" actId="1076"/>
        <pc:sldMkLst>
          <pc:docMk/>
          <pc:sldMk cId="2062433139" sldId="275"/>
        </pc:sldMkLst>
        <pc:graphicFrameChg chg="mod modGraphic">
          <ac:chgData name="Paul Hartford" userId="6c0bcdbd-f3f6-40f5-9ab6-570bf32c7314" providerId="ADAL" clId="{8ED40214-8375-4EFF-AC24-ED73BADD2615}" dt="2024-06-12T12:02:29.916" v="65" actId="1076"/>
          <ac:graphicFrameMkLst>
            <pc:docMk/>
            <pc:sldMk cId="2062433139" sldId="275"/>
            <ac:graphicFrameMk id="4" creationId="{834A9382-3BD9-350D-D690-5E3DA90C1177}"/>
          </ac:graphicFrameMkLst>
        </pc:graphicFrameChg>
      </pc:sldChg>
      <pc:sldChg chg="modSp mod">
        <pc:chgData name="Paul Hartford" userId="6c0bcdbd-f3f6-40f5-9ab6-570bf32c7314" providerId="ADAL" clId="{8ED40214-8375-4EFF-AC24-ED73BADD2615}" dt="2024-06-12T12:15:31.688" v="83" actId="27636"/>
        <pc:sldMkLst>
          <pc:docMk/>
          <pc:sldMk cId="4229840624" sldId="281"/>
        </pc:sldMkLst>
        <pc:spChg chg="mod">
          <ac:chgData name="Paul Hartford" userId="6c0bcdbd-f3f6-40f5-9ab6-570bf32c7314" providerId="ADAL" clId="{8ED40214-8375-4EFF-AC24-ED73BADD2615}" dt="2024-06-12T12:15:31.688" v="83" actId="27636"/>
          <ac:spMkLst>
            <pc:docMk/>
            <pc:sldMk cId="4229840624" sldId="281"/>
            <ac:spMk id="3" creationId="{8D3B13BA-5ED6-0A5E-03F7-E1E09F05CA31}"/>
          </ac:spMkLst>
        </pc:spChg>
      </pc:sldChg>
      <pc:sldChg chg="modSp mod">
        <pc:chgData name="Paul Hartford" userId="6c0bcdbd-f3f6-40f5-9ab6-570bf32c7314" providerId="ADAL" clId="{8ED40214-8375-4EFF-AC24-ED73BADD2615}" dt="2024-06-12T12:07:14.567" v="81" actId="20577"/>
        <pc:sldMkLst>
          <pc:docMk/>
          <pc:sldMk cId="3372684815" sldId="282"/>
        </pc:sldMkLst>
        <pc:graphicFrameChg chg="modGraphic">
          <ac:chgData name="Paul Hartford" userId="6c0bcdbd-f3f6-40f5-9ab6-570bf32c7314" providerId="ADAL" clId="{8ED40214-8375-4EFF-AC24-ED73BADD2615}" dt="2024-06-12T12:07:14.567" v="81" actId="20577"/>
          <ac:graphicFrameMkLst>
            <pc:docMk/>
            <pc:sldMk cId="3372684815" sldId="282"/>
            <ac:graphicFrameMk id="4" creationId="{1B2C3A73-80FB-4B8A-7765-0047EC113250}"/>
          </ac:graphicFrameMkLst>
        </pc:graphicFrameChg>
      </pc:sldChg>
      <pc:sldChg chg="modSp mod">
        <pc:chgData name="Paul Hartford" userId="6c0bcdbd-f3f6-40f5-9ab6-570bf32c7314" providerId="ADAL" clId="{8ED40214-8375-4EFF-AC24-ED73BADD2615}" dt="2024-06-12T12:01:12.037" v="63" actId="403"/>
        <pc:sldMkLst>
          <pc:docMk/>
          <pc:sldMk cId="905288099" sldId="283"/>
        </pc:sldMkLst>
        <pc:graphicFrameChg chg="modGraphic">
          <ac:chgData name="Paul Hartford" userId="6c0bcdbd-f3f6-40f5-9ab6-570bf32c7314" providerId="ADAL" clId="{8ED40214-8375-4EFF-AC24-ED73BADD2615}" dt="2024-06-12T12:01:12.037" v="63" actId="403"/>
          <ac:graphicFrameMkLst>
            <pc:docMk/>
            <pc:sldMk cId="905288099" sldId="283"/>
            <ac:graphicFrameMk id="4" creationId="{1715C102-71F6-565F-9BB1-08AF48814BF3}"/>
          </ac:graphicFrameMkLst>
        </pc:graphicFrameChg>
      </pc:sldChg>
      <pc:sldChg chg="modSp mod">
        <pc:chgData name="Paul Hartford" userId="6c0bcdbd-f3f6-40f5-9ab6-570bf32c7314" providerId="ADAL" clId="{8ED40214-8375-4EFF-AC24-ED73BADD2615}" dt="2024-06-12T11:56:33.533" v="46" actId="27636"/>
        <pc:sldMkLst>
          <pc:docMk/>
          <pc:sldMk cId="2108441263" sldId="284"/>
        </pc:sldMkLst>
        <pc:spChg chg="mod">
          <ac:chgData name="Paul Hartford" userId="6c0bcdbd-f3f6-40f5-9ab6-570bf32c7314" providerId="ADAL" clId="{8ED40214-8375-4EFF-AC24-ED73BADD2615}" dt="2024-06-12T11:56:22.706" v="45" actId="27636"/>
          <ac:spMkLst>
            <pc:docMk/>
            <pc:sldMk cId="2108441263" sldId="284"/>
            <ac:spMk id="2" creationId="{5E83E08E-6DFE-A25E-C905-860FB0147BD7}"/>
          </ac:spMkLst>
        </pc:spChg>
        <pc:spChg chg="mod">
          <ac:chgData name="Paul Hartford" userId="6c0bcdbd-f3f6-40f5-9ab6-570bf32c7314" providerId="ADAL" clId="{8ED40214-8375-4EFF-AC24-ED73BADD2615}" dt="2024-06-12T11:56:33.533" v="46" actId="27636"/>
          <ac:spMkLst>
            <pc:docMk/>
            <pc:sldMk cId="2108441263" sldId="284"/>
            <ac:spMk id="3" creationId="{A69B8231-DC87-3CE8-29DA-2F857B3B898D}"/>
          </ac:spMkLst>
        </pc:spChg>
      </pc:sldChg>
      <pc:sldChg chg="modSp mod">
        <pc:chgData name="Paul Hartford" userId="6c0bcdbd-f3f6-40f5-9ab6-570bf32c7314" providerId="ADAL" clId="{8ED40214-8375-4EFF-AC24-ED73BADD2615}" dt="2024-06-12T12:15:10.576" v="82" actId="27636"/>
        <pc:sldMkLst>
          <pc:docMk/>
          <pc:sldMk cId="397383797" sldId="285"/>
        </pc:sldMkLst>
        <pc:spChg chg="mod">
          <ac:chgData name="Paul Hartford" userId="6c0bcdbd-f3f6-40f5-9ab6-570bf32c7314" providerId="ADAL" clId="{8ED40214-8375-4EFF-AC24-ED73BADD2615}" dt="2024-06-12T12:15:10.576" v="82" actId="27636"/>
          <ac:spMkLst>
            <pc:docMk/>
            <pc:sldMk cId="397383797" sldId="285"/>
            <ac:spMk id="3" creationId="{0BD45A44-A144-5BC6-9C82-64C4430B369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F"/>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412B18-4130-4274-87A3-121A585973D6}" type="datetimeFigureOut">
              <a:rPr lang="fr-BF" smtClean="0"/>
              <a:t>06/12/2024</a:t>
            </a:fld>
            <a:endParaRPr lang="fr-BF"/>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F"/>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F"/>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F1760B-2D8F-4679-8B9A-63683FECD3D1}" type="slidenum">
              <a:rPr lang="fr-BF" smtClean="0"/>
              <a:t>‹#›</a:t>
            </a:fld>
            <a:endParaRPr lang="fr-BF"/>
          </a:p>
        </p:txBody>
      </p:sp>
    </p:spTree>
    <p:extLst>
      <p:ext uri="{BB962C8B-B14F-4D97-AF65-F5344CB8AC3E}">
        <p14:creationId xmlns:p14="http://schemas.microsoft.com/office/powerpoint/2010/main" val="789692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F" dirty="0"/>
          </a:p>
        </p:txBody>
      </p:sp>
      <p:sp>
        <p:nvSpPr>
          <p:cNvPr id="4" name="Espace réservé du numéro de diapositive 3"/>
          <p:cNvSpPr>
            <a:spLocks noGrp="1"/>
          </p:cNvSpPr>
          <p:nvPr>
            <p:ph type="sldNum" sz="quarter" idx="5"/>
          </p:nvPr>
        </p:nvSpPr>
        <p:spPr/>
        <p:txBody>
          <a:bodyPr/>
          <a:lstStyle/>
          <a:p>
            <a:fld id="{B6F1760B-2D8F-4679-8B9A-63683FECD3D1}" type="slidenum">
              <a:rPr lang="fr-BF" smtClean="0"/>
              <a:t>11</a:t>
            </a:fld>
            <a:endParaRPr lang="fr-BF"/>
          </a:p>
        </p:txBody>
      </p:sp>
    </p:spTree>
    <p:extLst>
      <p:ext uri="{BB962C8B-B14F-4D97-AF65-F5344CB8AC3E}">
        <p14:creationId xmlns:p14="http://schemas.microsoft.com/office/powerpoint/2010/main" val="1175942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528084-5425-A0B2-F019-DDC1A51FAD1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F"/>
          </a:p>
        </p:txBody>
      </p:sp>
      <p:sp>
        <p:nvSpPr>
          <p:cNvPr id="3" name="Sous-titre 2">
            <a:extLst>
              <a:ext uri="{FF2B5EF4-FFF2-40B4-BE49-F238E27FC236}">
                <a16:creationId xmlns:a16="http://schemas.microsoft.com/office/drawing/2014/main" id="{101B825F-83D1-C7F2-3FD9-86AC82B741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F"/>
          </a:p>
        </p:txBody>
      </p:sp>
      <p:sp>
        <p:nvSpPr>
          <p:cNvPr id="4" name="Espace réservé de la date 3">
            <a:extLst>
              <a:ext uri="{FF2B5EF4-FFF2-40B4-BE49-F238E27FC236}">
                <a16:creationId xmlns:a16="http://schemas.microsoft.com/office/drawing/2014/main" id="{6A45868B-E019-9C60-B83A-798F6EB534B5}"/>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5" name="Espace réservé du pied de page 4">
            <a:extLst>
              <a:ext uri="{FF2B5EF4-FFF2-40B4-BE49-F238E27FC236}">
                <a16:creationId xmlns:a16="http://schemas.microsoft.com/office/drawing/2014/main" id="{418B8B43-E4B9-EB6C-3BC6-BAFFF298E9AD}"/>
              </a:ext>
            </a:extLst>
          </p:cNvPr>
          <p:cNvSpPr>
            <a:spLocks noGrp="1"/>
          </p:cNvSpPr>
          <p:nvPr>
            <p:ph type="ftr" sz="quarter" idx="11"/>
          </p:nvPr>
        </p:nvSpPr>
        <p:spPr/>
        <p:txBody>
          <a:bodyPr/>
          <a:lstStyle/>
          <a:p>
            <a:endParaRPr lang="fr-BF"/>
          </a:p>
        </p:txBody>
      </p:sp>
      <p:sp>
        <p:nvSpPr>
          <p:cNvPr id="6" name="Espace réservé du numéro de diapositive 5">
            <a:extLst>
              <a:ext uri="{FF2B5EF4-FFF2-40B4-BE49-F238E27FC236}">
                <a16:creationId xmlns:a16="http://schemas.microsoft.com/office/drawing/2014/main" id="{885C1E97-532A-8630-9A28-B09D7E655A8A}"/>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653382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0F9E5A-04A1-0E78-EB17-F33245A32769}"/>
              </a:ext>
            </a:extLst>
          </p:cNvPr>
          <p:cNvSpPr>
            <a:spLocks noGrp="1"/>
          </p:cNvSpPr>
          <p:nvPr>
            <p:ph type="title"/>
          </p:nvPr>
        </p:nvSpPr>
        <p:spPr/>
        <p:txBody>
          <a:bodyPr/>
          <a:lstStyle/>
          <a:p>
            <a:r>
              <a:rPr lang="fr-FR"/>
              <a:t>Modifiez le style du titre</a:t>
            </a:r>
            <a:endParaRPr lang="fr-BF"/>
          </a:p>
        </p:txBody>
      </p:sp>
      <p:sp>
        <p:nvSpPr>
          <p:cNvPr id="3" name="Espace réservé du texte vertical 2">
            <a:extLst>
              <a:ext uri="{FF2B5EF4-FFF2-40B4-BE49-F238E27FC236}">
                <a16:creationId xmlns:a16="http://schemas.microsoft.com/office/drawing/2014/main" id="{E1F1DD5B-89E8-54C7-7AAD-37473D9D3D3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Espace réservé de la date 3">
            <a:extLst>
              <a:ext uri="{FF2B5EF4-FFF2-40B4-BE49-F238E27FC236}">
                <a16:creationId xmlns:a16="http://schemas.microsoft.com/office/drawing/2014/main" id="{74BDEB9A-B9F2-7C8D-0F69-9031349F5BC9}"/>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5" name="Espace réservé du pied de page 4">
            <a:extLst>
              <a:ext uri="{FF2B5EF4-FFF2-40B4-BE49-F238E27FC236}">
                <a16:creationId xmlns:a16="http://schemas.microsoft.com/office/drawing/2014/main" id="{6E7A2F5D-C4AB-85A6-AC7D-096C9BD02407}"/>
              </a:ext>
            </a:extLst>
          </p:cNvPr>
          <p:cNvSpPr>
            <a:spLocks noGrp="1"/>
          </p:cNvSpPr>
          <p:nvPr>
            <p:ph type="ftr" sz="quarter" idx="11"/>
          </p:nvPr>
        </p:nvSpPr>
        <p:spPr/>
        <p:txBody>
          <a:bodyPr/>
          <a:lstStyle/>
          <a:p>
            <a:endParaRPr lang="fr-BF"/>
          </a:p>
        </p:txBody>
      </p:sp>
      <p:sp>
        <p:nvSpPr>
          <p:cNvPr id="6" name="Espace réservé du numéro de diapositive 5">
            <a:extLst>
              <a:ext uri="{FF2B5EF4-FFF2-40B4-BE49-F238E27FC236}">
                <a16:creationId xmlns:a16="http://schemas.microsoft.com/office/drawing/2014/main" id="{FA747208-434A-DADC-10FE-A273F248BA7D}"/>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164064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EB4B58B-782C-A63C-2AF0-3AF729523C00}"/>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F"/>
          </a:p>
        </p:txBody>
      </p:sp>
      <p:sp>
        <p:nvSpPr>
          <p:cNvPr id="3" name="Espace réservé du texte vertical 2">
            <a:extLst>
              <a:ext uri="{FF2B5EF4-FFF2-40B4-BE49-F238E27FC236}">
                <a16:creationId xmlns:a16="http://schemas.microsoft.com/office/drawing/2014/main" id="{B0A212B1-AE68-C591-B578-9F2EAC0FD40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Espace réservé de la date 3">
            <a:extLst>
              <a:ext uri="{FF2B5EF4-FFF2-40B4-BE49-F238E27FC236}">
                <a16:creationId xmlns:a16="http://schemas.microsoft.com/office/drawing/2014/main" id="{9BD9D8E2-C40B-98DB-CF7E-501D529A9F84}"/>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5" name="Espace réservé du pied de page 4">
            <a:extLst>
              <a:ext uri="{FF2B5EF4-FFF2-40B4-BE49-F238E27FC236}">
                <a16:creationId xmlns:a16="http://schemas.microsoft.com/office/drawing/2014/main" id="{12B92B91-CEEF-0EA3-6386-159D182895EF}"/>
              </a:ext>
            </a:extLst>
          </p:cNvPr>
          <p:cNvSpPr>
            <a:spLocks noGrp="1"/>
          </p:cNvSpPr>
          <p:nvPr>
            <p:ph type="ftr" sz="quarter" idx="11"/>
          </p:nvPr>
        </p:nvSpPr>
        <p:spPr/>
        <p:txBody>
          <a:bodyPr/>
          <a:lstStyle/>
          <a:p>
            <a:endParaRPr lang="fr-BF"/>
          </a:p>
        </p:txBody>
      </p:sp>
      <p:sp>
        <p:nvSpPr>
          <p:cNvPr id="6" name="Espace réservé du numéro de diapositive 5">
            <a:extLst>
              <a:ext uri="{FF2B5EF4-FFF2-40B4-BE49-F238E27FC236}">
                <a16:creationId xmlns:a16="http://schemas.microsoft.com/office/drawing/2014/main" id="{4DF80075-C6FD-F443-CD2E-5FF1F0A8EAD8}"/>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127738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6D14F7-C9DA-9440-9ED0-3E0837FA9FA2}"/>
              </a:ext>
            </a:extLst>
          </p:cNvPr>
          <p:cNvSpPr>
            <a:spLocks noGrp="1"/>
          </p:cNvSpPr>
          <p:nvPr>
            <p:ph type="title"/>
          </p:nvPr>
        </p:nvSpPr>
        <p:spPr/>
        <p:txBody>
          <a:bodyPr/>
          <a:lstStyle/>
          <a:p>
            <a:r>
              <a:rPr lang="fr-FR"/>
              <a:t>Modifiez le style du titre</a:t>
            </a:r>
            <a:endParaRPr lang="fr-BF"/>
          </a:p>
        </p:txBody>
      </p:sp>
      <p:sp>
        <p:nvSpPr>
          <p:cNvPr id="3" name="Espace réservé du contenu 2">
            <a:extLst>
              <a:ext uri="{FF2B5EF4-FFF2-40B4-BE49-F238E27FC236}">
                <a16:creationId xmlns:a16="http://schemas.microsoft.com/office/drawing/2014/main" id="{D87DF004-1CA1-F60C-4111-4BD4CC22AB0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Espace réservé de la date 3">
            <a:extLst>
              <a:ext uri="{FF2B5EF4-FFF2-40B4-BE49-F238E27FC236}">
                <a16:creationId xmlns:a16="http://schemas.microsoft.com/office/drawing/2014/main" id="{9CBE39BC-E890-0ED2-19B9-CA015237AACA}"/>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5" name="Espace réservé du pied de page 4">
            <a:extLst>
              <a:ext uri="{FF2B5EF4-FFF2-40B4-BE49-F238E27FC236}">
                <a16:creationId xmlns:a16="http://schemas.microsoft.com/office/drawing/2014/main" id="{E0CB5ABB-BAB7-7DC7-4133-EA5D89BF1413}"/>
              </a:ext>
            </a:extLst>
          </p:cNvPr>
          <p:cNvSpPr>
            <a:spLocks noGrp="1"/>
          </p:cNvSpPr>
          <p:nvPr>
            <p:ph type="ftr" sz="quarter" idx="11"/>
          </p:nvPr>
        </p:nvSpPr>
        <p:spPr/>
        <p:txBody>
          <a:bodyPr/>
          <a:lstStyle/>
          <a:p>
            <a:endParaRPr lang="fr-BF"/>
          </a:p>
        </p:txBody>
      </p:sp>
      <p:sp>
        <p:nvSpPr>
          <p:cNvPr id="6" name="Espace réservé du numéro de diapositive 5">
            <a:extLst>
              <a:ext uri="{FF2B5EF4-FFF2-40B4-BE49-F238E27FC236}">
                <a16:creationId xmlns:a16="http://schemas.microsoft.com/office/drawing/2014/main" id="{8F5B1381-BB07-8C37-0DE4-6F97A8DCE284}"/>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580445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2AF891-EEB8-D79D-9BD2-C48407FA74B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F"/>
          </a:p>
        </p:txBody>
      </p:sp>
      <p:sp>
        <p:nvSpPr>
          <p:cNvPr id="3" name="Espace réservé du texte 2">
            <a:extLst>
              <a:ext uri="{FF2B5EF4-FFF2-40B4-BE49-F238E27FC236}">
                <a16:creationId xmlns:a16="http://schemas.microsoft.com/office/drawing/2014/main" id="{4F975971-DF75-2BA3-5312-B2CF47DD4F4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0A7DD4F-C29E-6E89-F143-3B931B97AA95}"/>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5" name="Espace réservé du pied de page 4">
            <a:extLst>
              <a:ext uri="{FF2B5EF4-FFF2-40B4-BE49-F238E27FC236}">
                <a16:creationId xmlns:a16="http://schemas.microsoft.com/office/drawing/2014/main" id="{7E071543-209D-92FA-96C8-4EC319D6DAFB}"/>
              </a:ext>
            </a:extLst>
          </p:cNvPr>
          <p:cNvSpPr>
            <a:spLocks noGrp="1"/>
          </p:cNvSpPr>
          <p:nvPr>
            <p:ph type="ftr" sz="quarter" idx="11"/>
          </p:nvPr>
        </p:nvSpPr>
        <p:spPr/>
        <p:txBody>
          <a:bodyPr/>
          <a:lstStyle/>
          <a:p>
            <a:endParaRPr lang="fr-BF"/>
          </a:p>
        </p:txBody>
      </p:sp>
      <p:sp>
        <p:nvSpPr>
          <p:cNvPr id="6" name="Espace réservé du numéro de diapositive 5">
            <a:extLst>
              <a:ext uri="{FF2B5EF4-FFF2-40B4-BE49-F238E27FC236}">
                <a16:creationId xmlns:a16="http://schemas.microsoft.com/office/drawing/2014/main" id="{524D4E8D-4AB9-9626-C3E3-6F35CF52CF65}"/>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1486186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25B4EC-A1FF-4D73-EC45-C7D321CAB617}"/>
              </a:ext>
            </a:extLst>
          </p:cNvPr>
          <p:cNvSpPr>
            <a:spLocks noGrp="1"/>
          </p:cNvSpPr>
          <p:nvPr>
            <p:ph type="title"/>
          </p:nvPr>
        </p:nvSpPr>
        <p:spPr/>
        <p:txBody>
          <a:bodyPr/>
          <a:lstStyle/>
          <a:p>
            <a:r>
              <a:rPr lang="fr-FR"/>
              <a:t>Modifiez le style du titre</a:t>
            </a:r>
            <a:endParaRPr lang="fr-BF"/>
          </a:p>
        </p:txBody>
      </p:sp>
      <p:sp>
        <p:nvSpPr>
          <p:cNvPr id="3" name="Espace réservé du contenu 2">
            <a:extLst>
              <a:ext uri="{FF2B5EF4-FFF2-40B4-BE49-F238E27FC236}">
                <a16:creationId xmlns:a16="http://schemas.microsoft.com/office/drawing/2014/main" id="{772167F9-64B6-E64C-6925-3E8921DDE2A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Espace réservé du contenu 3">
            <a:extLst>
              <a:ext uri="{FF2B5EF4-FFF2-40B4-BE49-F238E27FC236}">
                <a16:creationId xmlns:a16="http://schemas.microsoft.com/office/drawing/2014/main" id="{18B3C663-566B-BC85-0A03-4DAF55E8139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5" name="Espace réservé de la date 4">
            <a:extLst>
              <a:ext uri="{FF2B5EF4-FFF2-40B4-BE49-F238E27FC236}">
                <a16:creationId xmlns:a16="http://schemas.microsoft.com/office/drawing/2014/main" id="{44EB9992-9138-8890-44A4-8CC9D023DE12}"/>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6" name="Espace réservé du pied de page 5">
            <a:extLst>
              <a:ext uri="{FF2B5EF4-FFF2-40B4-BE49-F238E27FC236}">
                <a16:creationId xmlns:a16="http://schemas.microsoft.com/office/drawing/2014/main" id="{906FB81F-1243-19E4-831C-914AC3163514}"/>
              </a:ext>
            </a:extLst>
          </p:cNvPr>
          <p:cNvSpPr>
            <a:spLocks noGrp="1"/>
          </p:cNvSpPr>
          <p:nvPr>
            <p:ph type="ftr" sz="quarter" idx="11"/>
          </p:nvPr>
        </p:nvSpPr>
        <p:spPr/>
        <p:txBody>
          <a:bodyPr/>
          <a:lstStyle/>
          <a:p>
            <a:endParaRPr lang="fr-BF"/>
          </a:p>
        </p:txBody>
      </p:sp>
      <p:sp>
        <p:nvSpPr>
          <p:cNvPr id="7" name="Espace réservé du numéro de diapositive 6">
            <a:extLst>
              <a:ext uri="{FF2B5EF4-FFF2-40B4-BE49-F238E27FC236}">
                <a16:creationId xmlns:a16="http://schemas.microsoft.com/office/drawing/2014/main" id="{88A83F5D-F0CC-8363-9AB2-3398A6CBC9D5}"/>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1776064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DBAA2-24E2-4362-09D7-40950E41BCFB}"/>
              </a:ext>
            </a:extLst>
          </p:cNvPr>
          <p:cNvSpPr>
            <a:spLocks noGrp="1"/>
          </p:cNvSpPr>
          <p:nvPr>
            <p:ph type="title"/>
          </p:nvPr>
        </p:nvSpPr>
        <p:spPr>
          <a:xfrm>
            <a:off x="839788" y="365125"/>
            <a:ext cx="10515600" cy="1325563"/>
          </a:xfrm>
        </p:spPr>
        <p:txBody>
          <a:bodyPr/>
          <a:lstStyle/>
          <a:p>
            <a:r>
              <a:rPr lang="fr-FR"/>
              <a:t>Modifiez le style du titre</a:t>
            </a:r>
            <a:endParaRPr lang="fr-BF"/>
          </a:p>
        </p:txBody>
      </p:sp>
      <p:sp>
        <p:nvSpPr>
          <p:cNvPr id="3" name="Espace réservé du texte 2">
            <a:extLst>
              <a:ext uri="{FF2B5EF4-FFF2-40B4-BE49-F238E27FC236}">
                <a16:creationId xmlns:a16="http://schemas.microsoft.com/office/drawing/2014/main" id="{9B28A4CC-9AF8-8A20-693E-99F2DFD0C7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7345303-C554-E8C5-4AD6-7DBB960B803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5" name="Espace réservé du texte 4">
            <a:extLst>
              <a:ext uri="{FF2B5EF4-FFF2-40B4-BE49-F238E27FC236}">
                <a16:creationId xmlns:a16="http://schemas.microsoft.com/office/drawing/2014/main" id="{57A96B42-164A-3712-BE6E-93B85631E6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26B67F8-2BA3-F586-27BC-1C55B9F9CCF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7" name="Espace réservé de la date 6">
            <a:extLst>
              <a:ext uri="{FF2B5EF4-FFF2-40B4-BE49-F238E27FC236}">
                <a16:creationId xmlns:a16="http://schemas.microsoft.com/office/drawing/2014/main" id="{9CEC4816-34DC-4E45-294F-B410CD2A820E}"/>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8" name="Espace réservé du pied de page 7">
            <a:extLst>
              <a:ext uri="{FF2B5EF4-FFF2-40B4-BE49-F238E27FC236}">
                <a16:creationId xmlns:a16="http://schemas.microsoft.com/office/drawing/2014/main" id="{EAC97D6B-1019-4DA7-E676-665543109044}"/>
              </a:ext>
            </a:extLst>
          </p:cNvPr>
          <p:cNvSpPr>
            <a:spLocks noGrp="1"/>
          </p:cNvSpPr>
          <p:nvPr>
            <p:ph type="ftr" sz="quarter" idx="11"/>
          </p:nvPr>
        </p:nvSpPr>
        <p:spPr/>
        <p:txBody>
          <a:bodyPr/>
          <a:lstStyle/>
          <a:p>
            <a:endParaRPr lang="fr-BF"/>
          </a:p>
        </p:txBody>
      </p:sp>
      <p:sp>
        <p:nvSpPr>
          <p:cNvPr id="9" name="Espace réservé du numéro de diapositive 8">
            <a:extLst>
              <a:ext uri="{FF2B5EF4-FFF2-40B4-BE49-F238E27FC236}">
                <a16:creationId xmlns:a16="http://schemas.microsoft.com/office/drawing/2014/main" id="{3FBFE386-C0EB-6266-781B-B2A3B85DD5C8}"/>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4085389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7E949-653D-F65D-CC48-B7F169DB0B80}"/>
              </a:ext>
            </a:extLst>
          </p:cNvPr>
          <p:cNvSpPr>
            <a:spLocks noGrp="1"/>
          </p:cNvSpPr>
          <p:nvPr>
            <p:ph type="title"/>
          </p:nvPr>
        </p:nvSpPr>
        <p:spPr/>
        <p:txBody>
          <a:bodyPr/>
          <a:lstStyle/>
          <a:p>
            <a:r>
              <a:rPr lang="fr-FR"/>
              <a:t>Modifiez le style du titre</a:t>
            </a:r>
            <a:endParaRPr lang="fr-BF"/>
          </a:p>
        </p:txBody>
      </p:sp>
      <p:sp>
        <p:nvSpPr>
          <p:cNvPr id="3" name="Espace réservé de la date 2">
            <a:extLst>
              <a:ext uri="{FF2B5EF4-FFF2-40B4-BE49-F238E27FC236}">
                <a16:creationId xmlns:a16="http://schemas.microsoft.com/office/drawing/2014/main" id="{FE8F8DCC-0462-7890-485D-D476892761E4}"/>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4" name="Espace réservé du pied de page 3">
            <a:extLst>
              <a:ext uri="{FF2B5EF4-FFF2-40B4-BE49-F238E27FC236}">
                <a16:creationId xmlns:a16="http://schemas.microsoft.com/office/drawing/2014/main" id="{FCC1EF35-62BF-BF47-ACA2-7225EFC019FE}"/>
              </a:ext>
            </a:extLst>
          </p:cNvPr>
          <p:cNvSpPr>
            <a:spLocks noGrp="1"/>
          </p:cNvSpPr>
          <p:nvPr>
            <p:ph type="ftr" sz="quarter" idx="11"/>
          </p:nvPr>
        </p:nvSpPr>
        <p:spPr/>
        <p:txBody>
          <a:bodyPr/>
          <a:lstStyle/>
          <a:p>
            <a:endParaRPr lang="fr-BF"/>
          </a:p>
        </p:txBody>
      </p:sp>
      <p:sp>
        <p:nvSpPr>
          <p:cNvPr id="5" name="Espace réservé du numéro de diapositive 4">
            <a:extLst>
              <a:ext uri="{FF2B5EF4-FFF2-40B4-BE49-F238E27FC236}">
                <a16:creationId xmlns:a16="http://schemas.microsoft.com/office/drawing/2014/main" id="{43D105B7-1595-C6D7-40E0-3832D301A734}"/>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708342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750584D-0A37-DBF1-66B1-C03134CEBA55}"/>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3" name="Espace réservé du pied de page 2">
            <a:extLst>
              <a:ext uri="{FF2B5EF4-FFF2-40B4-BE49-F238E27FC236}">
                <a16:creationId xmlns:a16="http://schemas.microsoft.com/office/drawing/2014/main" id="{88588D12-AB3A-DDAE-FBBA-A73DB49ED7EA}"/>
              </a:ext>
            </a:extLst>
          </p:cNvPr>
          <p:cNvSpPr>
            <a:spLocks noGrp="1"/>
          </p:cNvSpPr>
          <p:nvPr>
            <p:ph type="ftr" sz="quarter" idx="11"/>
          </p:nvPr>
        </p:nvSpPr>
        <p:spPr/>
        <p:txBody>
          <a:bodyPr/>
          <a:lstStyle/>
          <a:p>
            <a:endParaRPr lang="fr-BF"/>
          </a:p>
        </p:txBody>
      </p:sp>
      <p:sp>
        <p:nvSpPr>
          <p:cNvPr id="4" name="Espace réservé du numéro de diapositive 3">
            <a:extLst>
              <a:ext uri="{FF2B5EF4-FFF2-40B4-BE49-F238E27FC236}">
                <a16:creationId xmlns:a16="http://schemas.microsoft.com/office/drawing/2014/main" id="{4B318257-74C3-9BA7-7164-1844A16ED3F6}"/>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26879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DE803C-36CD-CCCD-D39C-6365A14B96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F"/>
          </a:p>
        </p:txBody>
      </p:sp>
      <p:sp>
        <p:nvSpPr>
          <p:cNvPr id="3" name="Espace réservé du contenu 2">
            <a:extLst>
              <a:ext uri="{FF2B5EF4-FFF2-40B4-BE49-F238E27FC236}">
                <a16:creationId xmlns:a16="http://schemas.microsoft.com/office/drawing/2014/main" id="{1AA6D63D-5D8A-7AA9-C736-604D26FB13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Espace réservé du texte 3">
            <a:extLst>
              <a:ext uri="{FF2B5EF4-FFF2-40B4-BE49-F238E27FC236}">
                <a16:creationId xmlns:a16="http://schemas.microsoft.com/office/drawing/2014/main" id="{E7B418F6-6491-F993-6C94-21CA91895C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32A8BD2-6418-850C-86ED-9A2484916E3D}"/>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6" name="Espace réservé du pied de page 5">
            <a:extLst>
              <a:ext uri="{FF2B5EF4-FFF2-40B4-BE49-F238E27FC236}">
                <a16:creationId xmlns:a16="http://schemas.microsoft.com/office/drawing/2014/main" id="{8C7CC711-3216-E54B-1853-05C51368BB9D}"/>
              </a:ext>
            </a:extLst>
          </p:cNvPr>
          <p:cNvSpPr>
            <a:spLocks noGrp="1"/>
          </p:cNvSpPr>
          <p:nvPr>
            <p:ph type="ftr" sz="quarter" idx="11"/>
          </p:nvPr>
        </p:nvSpPr>
        <p:spPr/>
        <p:txBody>
          <a:bodyPr/>
          <a:lstStyle/>
          <a:p>
            <a:endParaRPr lang="fr-BF"/>
          </a:p>
        </p:txBody>
      </p:sp>
      <p:sp>
        <p:nvSpPr>
          <p:cNvPr id="7" name="Espace réservé du numéro de diapositive 6">
            <a:extLst>
              <a:ext uri="{FF2B5EF4-FFF2-40B4-BE49-F238E27FC236}">
                <a16:creationId xmlns:a16="http://schemas.microsoft.com/office/drawing/2014/main" id="{893551C2-B3ED-51C7-AE15-6E21731376EA}"/>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1269473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9EF25E-282B-A044-7097-7DB41717777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F"/>
          </a:p>
        </p:txBody>
      </p:sp>
      <p:sp>
        <p:nvSpPr>
          <p:cNvPr id="3" name="Espace réservé pour une image  2">
            <a:extLst>
              <a:ext uri="{FF2B5EF4-FFF2-40B4-BE49-F238E27FC236}">
                <a16:creationId xmlns:a16="http://schemas.microsoft.com/office/drawing/2014/main" id="{55A85EEE-84D1-CFF2-1EB5-AA5775101D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F"/>
          </a:p>
        </p:txBody>
      </p:sp>
      <p:sp>
        <p:nvSpPr>
          <p:cNvPr id="4" name="Espace réservé du texte 3">
            <a:extLst>
              <a:ext uri="{FF2B5EF4-FFF2-40B4-BE49-F238E27FC236}">
                <a16:creationId xmlns:a16="http://schemas.microsoft.com/office/drawing/2014/main" id="{5772277B-63E7-8E79-A052-538EC9A011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6FB49FF-3B7B-77F1-8E05-E39419C85CA0}"/>
              </a:ext>
            </a:extLst>
          </p:cNvPr>
          <p:cNvSpPr>
            <a:spLocks noGrp="1"/>
          </p:cNvSpPr>
          <p:nvPr>
            <p:ph type="dt" sz="half" idx="10"/>
          </p:nvPr>
        </p:nvSpPr>
        <p:spPr/>
        <p:txBody>
          <a:bodyPr/>
          <a:lstStyle/>
          <a:p>
            <a:fld id="{E1BE7356-796F-4F08-86DA-C3B2A4F1F0C1}" type="datetimeFigureOut">
              <a:rPr lang="fr-BF" smtClean="0"/>
              <a:t>06/12/2024</a:t>
            </a:fld>
            <a:endParaRPr lang="fr-BF"/>
          </a:p>
        </p:txBody>
      </p:sp>
      <p:sp>
        <p:nvSpPr>
          <p:cNvPr id="6" name="Espace réservé du pied de page 5">
            <a:extLst>
              <a:ext uri="{FF2B5EF4-FFF2-40B4-BE49-F238E27FC236}">
                <a16:creationId xmlns:a16="http://schemas.microsoft.com/office/drawing/2014/main" id="{31885C15-7130-9F23-E028-381E76B5662D}"/>
              </a:ext>
            </a:extLst>
          </p:cNvPr>
          <p:cNvSpPr>
            <a:spLocks noGrp="1"/>
          </p:cNvSpPr>
          <p:nvPr>
            <p:ph type="ftr" sz="quarter" idx="11"/>
          </p:nvPr>
        </p:nvSpPr>
        <p:spPr/>
        <p:txBody>
          <a:bodyPr/>
          <a:lstStyle/>
          <a:p>
            <a:endParaRPr lang="fr-BF"/>
          </a:p>
        </p:txBody>
      </p:sp>
      <p:sp>
        <p:nvSpPr>
          <p:cNvPr id="7" name="Espace réservé du numéro de diapositive 6">
            <a:extLst>
              <a:ext uri="{FF2B5EF4-FFF2-40B4-BE49-F238E27FC236}">
                <a16:creationId xmlns:a16="http://schemas.microsoft.com/office/drawing/2014/main" id="{763177CD-1569-D8ED-8558-9ECC845F2CF6}"/>
              </a:ext>
            </a:extLst>
          </p:cNvPr>
          <p:cNvSpPr>
            <a:spLocks noGrp="1"/>
          </p:cNvSpPr>
          <p:nvPr>
            <p:ph type="sldNum" sz="quarter" idx="12"/>
          </p:nvPr>
        </p:nvSpPr>
        <p:spPr/>
        <p:txBody>
          <a:bodyPr/>
          <a:lstStyle/>
          <a:p>
            <a:fld id="{1E2ED632-1918-42C2-AD13-E997DC407047}" type="slidenum">
              <a:rPr lang="fr-BF" smtClean="0"/>
              <a:t>‹#›</a:t>
            </a:fld>
            <a:endParaRPr lang="fr-BF"/>
          </a:p>
        </p:txBody>
      </p:sp>
    </p:spTree>
    <p:extLst>
      <p:ext uri="{BB962C8B-B14F-4D97-AF65-F5344CB8AC3E}">
        <p14:creationId xmlns:p14="http://schemas.microsoft.com/office/powerpoint/2010/main" val="223114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0714EF0-E503-88C0-36A0-79188BB1FC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F"/>
          </a:p>
        </p:txBody>
      </p:sp>
      <p:sp>
        <p:nvSpPr>
          <p:cNvPr id="3" name="Espace réservé du texte 2">
            <a:extLst>
              <a:ext uri="{FF2B5EF4-FFF2-40B4-BE49-F238E27FC236}">
                <a16:creationId xmlns:a16="http://schemas.microsoft.com/office/drawing/2014/main" id="{1441A016-6B6B-B557-C7E6-15D5EEDC6A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Espace réservé de la date 3">
            <a:extLst>
              <a:ext uri="{FF2B5EF4-FFF2-40B4-BE49-F238E27FC236}">
                <a16:creationId xmlns:a16="http://schemas.microsoft.com/office/drawing/2014/main" id="{0043A5E6-D88B-C0EB-D7F6-0088DA93C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1BE7356-796F-4F08-86DA-C3B2A4F1F0C1}" type="datetimeFigureOut">
              <a:rPr lang="fr-BF" smtClean="0"/>
              <a:t>06/12/2024</a:t>
            </a:fld>
            <a:endParaRPr lang="fr-BF"/>
          </a:p>
        </p:txBody>
      </p:sp>
      <p:sp>
        <p:nvSpPr>
          <p:cNvPr id="5" name="Espace réservé du pied de page 4">
            <a:extLst>
              <a:ext uri="{FF2B5EF4-FFF2-40B4-BE49-F238E27FC236}">
                <a16:creationId xmlns:a16="http://schemas.microsoft.com/office/drawing/2014/main" id="{C867B3FE-5053-8AB0-232B-0E408902C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BF"/>
          </a:p>
        </p:txBody>
      </p:sp>
      <p:sp>
        <p:nvSpPr>
          <p:cNvPr id="6" name="Espace réservé du numéro de diapositive 5">
            <a:extLst>
              <a:ext uri="{FF2B5EF4-FFF2-40B4-BE49-F238E27FC236}">
                <a16:creationId xmlns:a16="http://schemas.microsoft.com/office/drawing/2014/main" id="{1135A189-897A-864C-6A7F-6330580BB0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E2ED632-1918-42C2-AD13-E997DC407047}" type="slidenum">
              <a:rPr lang="fr-BF" smtClean="0"/>
              <a:t>‹#›</a:t>
            </a:fld>
            <a:endParaRPr lang="fr-BF"/>
          </a:p>
        </p:txBody>
      </p:sp>
    </p:spTree>
    <p:extLst>
      <p:ext uri="{BB962C8B-B14F-4D97-AF65-F5344CB8AC3E}">
        <p14:creationId xmlns:p14="http://schemas.microsoft.com/office/powerpoint/2010/main" val="350649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B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A9600005-1DFC-8537-FC06-5DAFCFDEE2E0}"/>
              </a:ext>
            </a:extLst>
          </p:cNvPr>
          <p:cNvSpPr>
            <a:spLocks noGrp="1"/>
          </p:cNvSpPr>
          <p:nvPr>
            <p:ph type="subTitle" idx="1"/>
          </p:nvPr>
        </p:nvSpPr>
        <p:spPr>
          <a:xfrm>
            <a:off x="1524000" y="2861189"/>
            <a:ext cx="9144000" cy="3185650"/>
          </a:xfrm>
        </p:spPr>
        <p:txBody>
          <a:bodyPr>
            <a:normAutofit/>
          </a:bodyPr>
          <a:lstStyle/>
          <a:p>
            <a:endParaRPr lang="fr-FR" dirty="0"/>
          </a:p>
          <a:p>
            <a:r>
              <a:rPr lang="fr-FR" dirty="0"/>
              <a:t>International Council Meeting </a:t>
            </a:r>
          </a:p>
          <a:p>
            <a:r>
              <a:rPr lang="fr-FR" dirty="0"/>
              <a:t>June 10 – 14, 2024</a:t>
            </a:r>
          </a:p>
          <a:p>
            <a:r>
              <a:rPr lang="fr-FR" dirty="0"/>
              <a:t>Nairobi Kenya</a:t>
            </a:r>
          </a:p>
          <a:p>
            <a:endParaRPr lang="fr-FR" dirty="0"/>
          </a:p>
          <a:p>
            <a:r>
              <a:rPr lang="en-US" dirty="0"/>
              <a:t>Report of the Francophone West Africa Region
Pastor </a:t>
            </a:r>
            <a:r>
              <a:rPr lang="en-US" dirty="0" err="1"/>
              <a:t>Urbain</a:t>
            </a:r>
            <a:r>
              <a:rPr lang="en-US" dirty="0"/>
              <a:t> </a:t>
            </a:r>
            <a:r>
              <a:rPr lang="en-US" dirty="0" err="1"/>
              <a:t>Ouedraogo</a:t>
            </a:r>
            <a:endParaRPr lang="fr-BF" dirty="0"/>
          </a:p>
        </p:txBody>
      </p:sp>
      <p:pic>
        <p:nvPicPr>
          <p:cNvPr id="5" name="Picture 3" descr="Logo&#10;&#10;Description générée automatiquement">
            <a:extLst>
              <a:ext uri="{FF2B5EF4-FFF2-40B4-BE49-F238E27FC236}">
                <a16:creationId xmlns:a16="http://schemas.microsoft.com/office/drawing/2014/main" id="{A5529C14-1C2E-B3D0-9585-7058DEC3857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4271" y="486697"/>
            <a:ext cx="7624916" cy="1917290"/>
          </a:xfrm>
          <a:prstGeom prst="rect">
            <a:avLst/>
          </a:prstGeom>
          <a:noFill/>
          <a:ln>
            <a:noFill/>
          </a:ln>
        </p:spPr>
      </p:pic>
    </p:spTree>
    <p:extLst>
      <p:ext uri="{BB962C8B-B14F-4D97-AF65-F5344CB8AC3E}">
        <p14:creationId xmlns:p14="http://schemas.microsoft.com/office/powerpoint/2010/main" val="2683512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F18C4C-BF8A-ECB3-9CFC-91BE5E4610E2}"/>
              </a:ext>
            </a:extLst>
          </p:cNvPr>
          <p:cNvSpPr>
            <a:spLocks noGrp="1"/>
          </p:cNvSpPr>
          <p:nvPr>
            <p:ph type="title"/>
          </p:nvPr>
        </p:nvSpPr>
        <p:spPr/>
        <p:txBody>
          <a:bodyPr/>
          <a:lstStyle/>
          <a:p>
            <a:r>
              <a:rPr lang="fr-FR" dirty="0"/>
              <a:t>3.</a:t>
            </a:r>
            <a:r>
              <a:rPr lang="fr-FR"/>
              <a:t>	Unreached Groups</a:t>
            </a:r>
            <a:endParaRPr lang="fr-BF" dirty="0"/>
          </a:p>
        </p:txBody>
      </p:sp>
      <p:sp>
        <p:nvSpPr>
          <p:cNvPr id="3" name="Espace réservé du contenu 2">
            <a:extLst>
              <a:ext uri="{FF2B5EF4-FFF2-40B4-BE49-F238E27FC236}">
                <a16:creationId xmlns:a16="http://schemas.microsoft.com/office/drawing/2014/main" id="{D3064A03-6C8E-3ED8-9F22-7B82F3658669}"/>
              </a:ext>
            </a:extLst>
          </p:cNvPr>
          <p:cNvSpPr>
            <a:spLocks noGrp="1"/>
          </p:cNvSpPr>
          <p:nvPr>
            <p:ph idx="1"/>
          </p:nvPr>
        </p:nvSpPr>
        <p:spPr/>
        <p:txBody>
          <a:bodyPr/>
          <a:lstStyle/>
          <a:p>
            <a:r>
              <a:rPr lang="en-US" dirty="0"/>
              <a:t>While our research continues for reliable regional data, we present for information purposes the state of unreached peoples in Burkina Faso. 
List of peoples not or very little involved among the unreached peoples:</a:t>
            </a:r>
            <a:r>
              <a:rPr lang="fr-FR" dirty="0"/>
              <a:t> </a:t>
            </a:r>
          </a:p>
          <a:p>
            <a:endParaRPr lang="fr-BF" dirty="0"/>
          </a:p>
        </p:txBody>
      </p:sp>
    </p:spTree>
    <p:extLst>
      <p:ext uri="{BB962C8B-B14F-4D97-AF65-F5344CB8AC3E}">
        <p14:creationId xmlns:p14="http://schemas.microsoft.com/office/powerpoint/2010/main" val="248282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0DDD58-DD20-5B5D-BB92-A22CE6391FB8}"/>
              </a:ext>
            </a:extLst>
          </p:cNvPr>
          <p:cNvSpPr>
            <a:spLocks noGrp="1"/>
          </p:cNvSpPr>
          <p:nvPr>
            <p:ph type="title"/>
          </p:nvPr>
        </p:nvSpPr>
        <p:spPr>
          <a:xfrm>
            <a:off x="838200" y="365125"/>
            <a:ext cx="10515600" cy="991727"/>
          </a:xfrm>
        </p:spPr>
        <p:txBody>
          <a:bodyPr>
            <a:normAutofit fontScale="90000"/>
          </a:bodyPr>
          <a:lstStyle/>
          <a:p>
            <a:r>
              <a:rPr lang="en-US" dirty="0"/>
              <a:t>List of peoples not or very little involved among the unreached peoples</a:t>
            </a:r>
            <a:endParaRPr lang="fr-BF" dirty="0"/>
          </a:p>
        </p:txBody>
      </p:sp>
      <p:graphicFrame>
        <p:nvGraphicFramePr>
          <p:cNvPr id="8" name="Espace réservé du contenu 7">
            <a:extLst>
              <a:ext uri="{FF2B5EF4-FFF2-40B4-BE49-F238E27FC236}">
                <a16:creationId xmlns:a16="http://schemas.microsoft.com/office/drawing/2014/main" id="{37EDFBF5-F20E-BDE6-A119-67FC5E258644}"/>
              </a:ext>
            </a:extLst>
          </p:cNvPr>
          <p:cNvGraphicFramePr>
            <a:graphicFrameLocks noGrp="1"/>
          </p:cNvGraphicFramePr>
          <p:nvPr>
            <p:ph idx="1"/>
            <p:extLst>
              <p:ext uri="{D42A27DB-BD31-4B8C-83A1-F6EECF244321}">
                <p14:modId xmlns:p14="http://schemas.microsoft.com/office/powerpoint/2010/main" val="3430536131"/>
              </p:ext>
            </p:extLst>
          </p:nvPr>
        </p:nvGraphicFramePr>
        <p:xfrm>
          <a:off x="838200" y="1666567"/>
          <a:ext cx="10515600" cy="5486400"/>
        </p:xfrm>
        <a:graphic>
          <a:graphicData uri="http://schemas.openxmlformats.org/drawingml/2006/table">
            <a:tbl>
              <a:tblPr firstRow="1" firstCol="1" bandRow="1">
                <a:tableStyleId>{5C22544A-7EE6-4342-B048-85BDC9FD1C3A}</a:tableStyleId>
              </a:tblPr>
              <a:tblGrid>
                <a:gridCol w="2628338">
                  <a:extLst>
                    <a:ext uri="{9D8B030D-6E8A-4147-A177-3AD203B41FA5}">
                      <a16:colId xmlns:a16="http://schemas.microsoft.com/office/drawing/2014/main" val="2458549165"/>
                    </a:ext>
                  </a:extLst>
                </a:gridCol>
                <a:gridCol w="2628338">
                  <a:extLst>
                    <a:ext uri="{9D8B030D-6E8A-4147-A177-3AD203B41FA5}">
                      <a16:colId xmlns:a16="http://schemas.microsoft.com/office/drawing/2014/main" val="3112954831"/>
                    </a:ext>
                  </a:extLst>
                </a:gridCol>
                <a:gridCol w="2629462">
                  <a:extLst>
                    <a:ext uri="{9D8B030D-6E8A-4147-A177-3AD203B41FA5}">
                      <a16:colId xmlns:a16="http://schemas.microsoft.com/office/drawing/2014/main" val="2136115307"/>
                    </a:ext>
                  </a:extLst>
                </a:gridCol>
                <a:gridCol w="2629462">
                  <a:extLst>
                    <a:ext uri="{9D8B030D-6E8A-4147-A177-3AD203B41FA5}">
                      <a16:colId xmlns:a16="http://schemas.microsoft.com/office/drawing/2014/main" val="1131696982"/>
                    </a:ext>
                  </a:extLst>
                </a:gridCol>
              </a:tblGrid>
              <a:tr h="4321277">
                <a:tc>
                  <a:txBody>
                    <a:bodyPr/>
                    <a:lstStyle/>
                    <a:p>
                      <a:pPr algn="ctr"/>
                      <a:r>
                        <a:rPr lang="fr-BE" sz="3000" kern="100" dirty="0">
                          <a:effectLst/>
                        </a:rPr>
                        <a:t>1- Les Blé, </a:t>
                      </a:r>
                      <a:endParaRPr lang="fr-BF" sz="3000" kern="100" dirty="0">
                        <a:effectLst/>
                      </a:endParaRPr>
                    </a:p>
                    <a:p>
                      <a:pPr algn="ctr"/>
                      <a:r>
                        <a:rPr lang="fr-BE" sz="3000" kern="100" dirty="0">
                          <a:effectLst/>
                        </a:rPr>
                        <a:t>2- Les Bella </a:t>
                      </a:r>
                      <a:endParaRPr lang="fr-BF" sz="3000" kern="100" dirty="0">
                        <a:effectLst/>
                      </a:endParaRPr>
                    </a:p>
                    <a:p>
                      <a:pPr algn="ctr"/>
                      <a:r>
                        <a:rPr lang="fr-BE" sz="3000" kern="100" dirty="0">
                          <a:effectLst/>
                        </a:rPr>
                        <a:t>3-  Les Bozo </a:t>
                      </a:r>
                      <a:endParaRPr lang="fr-BF" sz="3000" kern="100" dirty="0">
                        <a:effectLst/>
                      </a:endParaRPr>
                    </a:p>
                    <a:p>
                      <a:pPr algn="ctr"/>
                      <a:r>
                        <a:rPr lang="fr-BE" sz="3000" kern="100" dirty="0">
                          <a:effectLst/>
                        </a:rPr>
                        <a:t>4- Les Dioulas  </a:t>
                      </a:r>
                      <a:endParaRPr lang="fr-BF" sz="3000" kern="100" dirty="0">
                        <a:effectLst/>
                      </a:endParaRPr>
                    </a:p>
                    <a:p>
                      <a:pPr algn="ctr"/>
                      <a:r>
                        <a:rPr lang="fr-BE" sz="3000" kern="100" dirty="0">
                          <a:effectLst/>
                        </a:rPr>
                        <a:t>5- </a:t>
                      </a:r>
                      <a:r>
                        <a:rPr lang="fr-BE" sz="3000" kern="100" dirty="0" err="1">
                          <a:effectLst/>
                        </a:rPr>
                        <a:t>Dogossè-fing</a:t>
                      </a:r>
                      <a:r>
                        <a:rPr lang="fr-BE" sz="3000" kern="100" dirty="0">
                          <a:effectLst/>
                        </a:rPr>
                        <a:t> </a:t>
                      </a:r>
                      <a:endParaRPr lang="fr-BF" sz="3000" kern="100" dirty="0">
                        <a:effectLst/>
                      </a:endParaRPr>
                    </a:p>
                    <a:p>
                      <a:pPr algn="ctr"/>
                      <a:r>
                        <a:rPr lang="fr-BE" sz="3000" kern="100" dirty="0">
                          <a:effectLst/>
                        </a:rPr>
                        <a:t>6- Hausa </a:t>
                      </a:r>
                      <a:endParaRPr lang="fr-BF" sz="3000" kern="100" dirty="0">
                        <a:effectLst/>
                      </a:endParaRPr>
                    </a:p>
                    <a:p>
                      <a:pPr algn="ctr"/>
                      <a:r>
                        <a:rPr lang="fr-BE" sz="3000" kern="100" dirty="0">
                          <a:effectLst/>
                        </a:rPr>
                        <a:t>7- </a:t>
                      </a:r>
                      <a:r>
                        <a:rPr lang="fr-BE" sz="3000" kern="100" dirty="0" err="1">
                          <a:effectLst/>
                        </a:rPr>
                        <a:t>Kalamsé</a:t>
                      </a:r>
                      <a:r>
                        <a:rPr lang="fr-BE" sz="3000" kern="100" dirty="0">
                          <a:effectLst/>
                        </a:rPr>
                        <a:t> </a:t>
                      </a:r>
                      <a:endParaRPr lang="fr-BF" sz="3000" kern="100" dirty="0">
                        <a:effectLst/>
                      </a:endParaRPr>
                    </a:p>
                    <a:p>
                      <a:pPr algn="ctr"/>
                      <a:r>
                        <a:rPr lang="fr-BE" sz="3000" kern="100" dirty="0">
                          <a:effectLst/>
                        </a:rPr>
                        <a:t> </a:t>
                      </a:r>
                      <a:endParaRPr lang="fr-BF" sz="3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3000" kern="100" dirty="0">
                          <a:effectLst/>
                        </a:rPr>
                        <a:t>8- </a:t>
                      </a:r>
                      <a:r>
                        <a:rPr lang="fr-BE" sz="3000" kern="100" dirty="0" err="1">
                          <a:effectLst/>
                        </a:rPr>
                        <a:t>Karaboro</a:t>
                      </a:r>
                      <a:r>
                        <a:rPr lang="fr-BE" sz="3000" kern="100" dirty="0">
                          <a:effectLst/>
                        </a:rPr>
                        <a:t> Ouest </a:t>
                      </a:r>
                      <a:endParaRPr lang="fr-BF" sz="3000" kern="100" dirty="0">
                        <a:effectLst/>
                      </a:endParaRPr>
                    </a:p>
                    <a:p>
                      <a:pPr algn="ctr"/>
                      <a:r>
                        <a:rPr lang="fr-BE" sz="3000" kern="100" dirty="0">
                          <a:effectLst/>
                        </a:rPr>
                        <a:t>9- </a:t>
                      </a:r>
                      <a:r>
                        <a:rPr lang="fr-BE" sz="3000" kern="100" dirty="0" err="1">
                          <a:effectLst/>
                        </a:rPr>
                        <a:t>Khepè</a:t>
                      </a:r>
                      <a:r>
                        <a:rPr lang="fr-BE" sz="3000" kern="100" dirty="0">
                          <a:effectLst/>
                        </a:rPr>
                        <a:t> </a:t>
                      </a:r>
                      <a:endParaRPr lang="fr-BF" sz="3000" kern="100" dirty="0">
                        <a:effectLst/>
                      </a:endParaRPr>
                    </a:p>
                    <a:p>
                      <a:pPr algn="ctr"/>
                      <a:r>
                        <a:rPr lang="fr-BE" sz="3000" kern="100" dirty="0">
                          <a:effectLst/>
                        </a:rPr>
                        <a:t>10- </a:t>
                      </a:r>
                      <a:r>
                        <a:rPr lang="fr-BE" sz="3000" kern="100" dirty="0" err="1">
                          <a:effectLst/>
                        </a:rPr>
                        <a:t>Khewa</a:t>
                      </a:r>
                      <a:r>
                        <a:rPr lang="fr-BE" sz="3000" kern="100" dirty="0">
                          <a:effectLst/>
                        </a:rPr>
                        <a:t> </a:t>
                      </a:r>
                      <a:endParaRPr lang="fr-BF" sz="3000" kern="100" dirty="0">
                        <a:effectLst/>
                      </a:endParaRPr>
                    </a:p>
                    <a:p>
                      <a:pPr algn="ctr"/>
                      <a:r>
                        <a:rPr lang="fr-BE" sz="3000" kern="100" dirty="0">
                          <a:effectLst/>
                        </a:rPr>
                        <a:t>11- </a:t>
                      </a:r>
                      <a:r>
                        <a:rPr lang="fr-BE" sz="3000" kern="100" dirty="0" err="1">
                          <a:effectLst/>
                        </a:rPr>
                        <a:t>Kpebo</a:t>
                      </a:r>
                      <a:r>
                        <a:rPr lang="fr-BE" sz="3000" kern="100" dirty="0">
                          <a:effectLst/>
                        </a:rPr>
                        <a:t>  </a:t>
                      </a:r>
                      <a:endParaRPr lang="fr-BF" sz="3000" kern="100" dirty="0">
                        <a:effectLst/>
                      </a:endParaRPr>
                    </a:p>
                    <a:p>
                      <a:pPr algn="ctr"/>
                      <a:r>
                        <a:rPr lang="fr-BE" sz="3000" kern="100" dirty="0">
                          <a:effectLst/>
                        </a:rPr>
                        <a:t>12- </a:t>
                      </a:r>
                      <a:r>
                        <a:rPr lang="fr-BE" sz="3000" kern="100" dirty="0" err="1">
                          <a:effectLst/>
                        </a:rPr>
                        <a:t>Lohron</a:t>
                      </a:r>
                      <a:r>
                        <a:rPr lang="fr-BE" sz="3000" kern="100" dirty="0">
                          <a:effectLst/>
                        </a:rPr>
                        <a:t> </a:t>
                      </a:r>
                      <a:endParaRPr lang="fr-BF" sz="3000" kern="100" dirty="0">
                        <a:effectLst/>
                      </a:endParaRPr>
                    </a:p>
                    <a:p>
                      <a:pPr algn="ctr"/>
                      <a:r>
                        <a:rPr lang="fr-BE" sz="3000" kern="100" dirty="0">
                          <a:effectLst/>
                        </a:rPr>
                        <a:t>13- Pana </a:t>
                      </a:r>
                      <a:endParaRPr lang="fr-BF" sz="3000" kern="100" dirty="0">
                        <a:effectLst/>
                      </a:endParaRPr>
                    </a:p>
                    <a:p>
                      <a:pPr algn="ctr"/>
                      <a:r>
                        <a:rPr lang="fr-BE" sz="3000" kern="100" dirty="0">
                          <a:effectLst/>
                        </a:rPr>
                        <a:t>14- </a:t>
                      </a:r>
                      <a:r>
                        <a:rPr lang="fr-BE" sz="3000" kern="100" dirty="0" err="1">
                          <a:effectLst/>
                        </a:rPr>
                        <a:t>Rhimaïbé</a:t>
                      </a:r>
                      <a:r>
                        <a:rPr lang="fr-BE" sz="3000" kern="100" dirty="0">
                          <a:effectLst/>
                        </a:rPr>
                        <a:t> </a:t>
                      </a:r>
                      <a:endParaRPr lang="fr-BF" sz="3000" kern="100" dirty="0">
                        <a:effectLst/>
                      </a:endParaRPr>
                    </a:p>
                    <a:p>
                      <a:pPr algn="ctr"/>
                      <a:r>
                        <a:rPr lang="fr-BE" sz="3000" kern="100" dirty="0">
                          <a:effectLst/>
                        </a:rPr>
                        <a:t> </a:t>
                      </a:r>
                      <a:endParaRPr lang="fr-BF" sz="3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3000" kern="100" dirty="0">
                          <a:effectLst/>
                        </a:rPr>
                        <a:t>15- </a:t>
                      </a:r>
                      <a:r>
                        <a:rPr lang="fr-BE" sz="3000" kern="100" dirty="0" err="1">
                          <a:effectLst/>
                        </a:rPr>
                        <a:t>Samogho</a:t>
                      </a:r>
                      <a:r>
                        <a:rPr lang="fr-BE" sz="3000" kern="100" dirty="0">
                          <a:effectLst/>
                        </a:rPr>
                        <a:t> Diori </a:t>
                      </a:r>
                      <a:endParaRPr lang="fr-BF" sz="3000" kern="100" dirty="0">
                        <a:effectLst/>
                      </a:endParaRPr>
                    </a:p>
                    <a:p>
                      <a:pPr algn="ctr"/>
                      <a:r>
                        <a:rPr lang="fr-BE" sz="3000" kern="100" dirty="0">
                          <a:effectLst/>
                        </a:rPr>
                        <a:t>16-  </a:t>
                      </a:r>
                      <a:r>
                        <a:rPr lang="fr-BE" sz="3000" kern="100" dirty="0" err="1">
                          <a:effectLst/>
                        </a:rPr>
                        <a:t>Samogho</a:t>
                      </a:r>
                      <a:r>
                        <a:rPr lang="fr-BE" sz="3000" kern="100" dirty="0">
                          <a:effectLst/>
                        </a:rPr>
                        <a:t> </a:t>
                      </a:r>
                      <a:endParaRPr lang="fr-BF" sz="3000" kern="100" dirty="0">
                        <a:effectLst/>
                      </a:endParaRPr>
                    </a:p>
                    <a:p>
                      <a:pPr algn="ctr"/>
                      <a:r>
                        <a:rPr lang="fr-BE" sz="3000" kern="100" dirty="0" err="1">
                          <a:effectLst/>
                        </a:rPr>
                        <a:t>Dzuun</a:t>
                      </a:r>
                      <a:r>
                        <a:rPr lang="fr-BE" sz="3000" kern="100" dirty="0">
                          <a:effectLst/>
                        </a:rPr>
                        <a:t> </a:t>
                      </a:r>
                      <a:endParaRPr lang="fr-BF" sz="3000" kern="100" dirty="0">
                        <a:effectLst/>
                      </a:endParaRPr>
                    </a:p>
                    <a:p>
                      <a:pPr algn="ctr"/>
                      <a:r>
                        <a:rPr lang="fr-BE" sz="3000" kern="100" dirty="0">
                          <a:effectLst/>
                        </a:rPr>
                        <a:t>17- </a:t>
                      </a:r>
                      <a:r>
                        <a:rPr lang="fr-BE" sz="3000" kern="100" dirty="0" err="1">
                          <a:effectLst/>
                        </a:rPr>
                        <a:t>Samogho</a:t>
                      </a:r>
                      <a:r>
                        <a:rPr lang="fr-BE" sz="3000" kern="100" dirty="0">
                          <a:effectLst/>
                        </a:rPr>
                        <a:t> </a:t>
                      </a:r>
                      <a:r>
                        <a:rPr lang="fr-BE" sz="3000" kern="100" dirty="0" err="1">
                          <a:effectLst/>
                        </a:rPr>
                        <a:t>Gwan</a:t>
                      </a:r>
                      <a:r>
                        <a:rPr lang="fr-BE" sz="3000" kern="100" dirty="0">
                          <a:effectLst/>
                        </a:rPr>
                        <a:t> </a:t>
                      </a:r>
                      <a:endParaRPr lang="fr-BF" sz="3000" kern="100" dirty="0">
                        <a:effectLst/>
                      </a:endParaRPr>
                    </a:p>
                    <a:p>
                      <a:pPr algn="ctr"/>
                      <a:r>
                        <a:rPr lang="fr-BE" sz="3000" kern="100" dirty="0">
                          <a:effectLst/>
                        </a:rPr>
                        <a:t>18- </a:t>
                      </a:r>
                      <a:r>
                        <a:rPr lang="fr-BE" sz="3000" kern="100" dirty="0" err="1">
                          <a:effectLst/>
                        </a:rPr>
                        <a:t>Siamou</a:t>
                      </a:r>
                      <a:r>
                        <a:rPr lang="fr-BE" sz="3000" kern="100" dirty="0">
                          <a:effectLst/>
                        </a:rPr>
                        <a:t> </a:t>
                      </a:r>
                      <a:endParaRPr lang="fr-BF" sz="3000" kern="100" dirty="0">
                        <a:effectLst/>
                      </a:endParaRPr>
                    </a:p>
                    <a:p>
                      <a:pPr algn="ctr"/>
                      <a:r>
                        <a:rPr lang="fr-BE" sz="3000" kern="100" dirty="0">
                          <a:effectLst/>
                        </a:rPr>
                        <a:t>19- </a:t>
                      </a:r>
                      <a:r>
                        <a:rPr lang="fr-BE" sz="3000" kern="100" dirty="0" err="1">
                          <a:effectLst/>
                        </a:rPr>
                        <a:t>Sininké</a:t>
                      </a:r>
                      <a:r>
                        <a:rPr lang="fr-BE" sz="3000" kern="100" dirty="0">
                          <a:effectLst/>
                        </a:rPr>
                        <a:t> </a:t>
                      </a:r>
                      <a:endParaRPr lang="fr-BF" sz="3000" kern="100" dirty="0">
                        <a:effectLst/>
                      </a:endParaRPr>
                    </a:p>
                    <a:p>
                      <a:pPr algn="ctr"/>
                      <a:r>
                        <a:rPr lang="fr-BE" sz="3000" kern="100" dirty="0">
                          <a:effectLst/>
                        </a:rPr>
                        <a:t>20- Touareg</a:t>
                      </a:r>
                      <a:endParaRPr lang="fr-BF" sz="3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3000" kern="100" dirty="0">
                          <a:effectLst/>
                        </a:rPr>
                        <a:t> 21- </a:t>
                      </a:r>
                      <a:r>
                        <a:rPr lang="fr-BE" sz="3000" kern="100" dirty="0" err="1">
                          <a:effectLst/>
                        </a:rPr>
                        <a:t>Toussian</a:t>
                      </a:r>
                      <a:r>
                        <a:rPr lang="fr-BE" sz="3000" kern="100" dirty="0">
                          <a:effectLst/>
                        </a:rPr>
                        <a:t> Nord </a:t>
                      </a:r>
                      <a:endParaRPr lang="fr-BF" sz="3000" kern="100" dirty="0">
                        <a:effectLst/>
                      </a:endParaRPr>
                    </a:p>
                    <a:p>
                      <a:pPr algn="ctr"/>
                      <a:r>
                        <a:rPr lang="fr-BE" sz="3000" kern="100" dirty="0">
                          <a:effectLst/>
                        </a:rPr>
                        <a:t>22- </a:t>
                      </a:r>
                      <a:r>
                        <a:rPr lang="fr-BE" sz="3000" kern="100" dirty="0" err="1">
                          <a:effectLst/>
                        </a:rPr>
                        <a:t>Tienkan</a:t>
                      </a:r>
                      <a:r>
                        <a:rPr lang="fr-BE" sz="3000" kern="100" dirty="0">
                          <a:effectLst/>
                        </a:rPr>
                        <a:t>/</a:t>
                      </a:r>
                      <a:r>
                        <a:rPr lang="fr-BE" sz="3000" kern="100" dirty="0" err="1">
                          <a:effectLst/>
                        </a:rPr>
                        <a:t>Moami</a:t>
                      </a:r>
                      <a:endParaRPr lang="fr-BF" sz="3000" kern="100" dirty="0">
                        <a:effectLst/>
                      </a:endParaRPr>
                    </a:p>
                    <a:p>
                      <a:pPr algn="ctr"/>
                      <a:r>
                        <a:rPr lang="fr-BE" sz="3000" kern="100" dirty="0">
                          <a:effectLst/>
                        </a:rPr>
                        <a:t> kan </a:t>
                      </a:r>
                      <a:endParaRPr lang="fr-BF" sz="3000" kern="100" dirty="0">
                        <a:effectLst/>
                      </a:endParaRPr>
                    </a:p>
                    <a:p>
                      <a:pPr algn="ctr"/>
                      <a:r>
                        <a:rPr lang="fr-BE" sz="3000" kern="100" dirty="0">
                          <a:effectLst/>
                        </a:rPr>
                        <a:t>23- </a:t>
                      </a:r>
                      <a:r>
                        <a:rPr lang="fr-BE" sz="3000" kern="100" dirty="0" err="1">
                          <a:effectLst/>
                        </a:rPr>
                        <a:t>Toussian</a:t>
                      </a:r>
                      <a:r>
                        <a:rPr lang="fr-BE" sz="3000" kern="100" dirty="0">
                          <a:effectLst/>
                        </a:rPr>
                        <a:t> Sud </a:t>
                      </a:r>
                      <a:endParaRPr lang="fr-BF" sz="3000" kern="100" dirty="0">
                        <a:effectLst/>
                      </a:endParaRPr>
                    </a:p>
                    <a:p>
                      <a:pPr algn="ctr"/>
                      <a:r>
                        <a:rPr lang="fr-BE" sz="3000" kern="100" dirty="0">
                          <a:effectLst/>
                        </a:rPr>
                        <a:t>24- Les </a:t>
                      </a:r>
                      <a:r>
                        <a:rPr lang="fr-BE" sz="3000" kern="100" dirty="0" err="1">
                          <a:effectLst/>
                        </a:rPr>
                        <a:t>Vique</a:t>
                      </a:r>
                      <a:r>
                        <a:rPr lang="fr-BE" sz="3000" kern="100" dirty="0">
                          <a:effectLst/>
                        </a:rPr>
                        <a:t>,  </a:t>
                      </a:r>
                      <a:endParaRPr lang="fr-BF" sz="3000" kern="100" dirty="0">
                        <a:effectLst/>
                      </a:endParaRPr>
                    </a:p>
                    <a:p>
                      <a:pPr algn="ctr"/>
                      <a:r>
                        <a:rPr lang="fr-BE" sz="3000" kern="100" dirty="0">
                          <a:effectLst/>
                        </a:rPr>
                        <a:t>25- Les </a:t>
                      </a:r>
                      <a:r>
                        <a:rPr lang="fr-BE" sz="3000" kern="100" dirty="0" err="1">
                          <a:effectLst/>
                        </a:rPr>
                        <a:t>Wala</a:t>
                      </a:r>
                      <a:r>
                        <a:rPr lang="fr-BE" sz="3000" kern="100" dirty="0">
                          <a:effectLst/>
                        </a:rPr>
                        <a:t>  </a:t>
                      </a:r>
                      <a:endParaRPr lang="fr-BF" sz="3000" kern="100" dirty="0">
                        <a:effectLst/>
                      </a:endParaRPr>
                    </a:p>
                    <a:p>
                      <a:pPr algn="ctr"/>
                      <a:r>
                        <a:rPr lang="fr-BE" sz="3000" kern="100" dirty="0">
                          <a:effectLst/>
                        </a:rPr>
                        <a:t>26- </a:t>
                      </a:r>
                      <a:r>
                        <a:rPr lang="fr-BE" sz="3000" kern="100" dirty="0" err="1">
                          <a:effectLst/>
                        </a:rPr>
                        <a:t>Zarma</a:t>
                      </a:r>
                      <a:endParaRPr lang="fr-BF" sz="3000" kern="100" dirty="0">
                        <a:effectLst/>
                      </a:endParaRPr>
                    </a:p>
                    <a:p>
                      <a:pPr algn="ctr"/>
                      <a:r>
                        <a:rPr lang="fr-BE" sz="3000" kern="100" dirty="0">
                          <a:effectLst/>
                        </a:rPr>
                        <a:t> </a:t>
                      </a:r>
                      <a:endParaRPr lang="fr-BF" sz="3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50146888"/>
                  </a:ext>
                </a:extLst>
              </a:tr>
            </a:tbl>
          </a:graphicData>
        </a:graphic>
      </p:graphicFrame>
    </p:spTree>
    <p:extLst>
      <p:ext uri="{BB962C8B-B14F-4D97-AF65-F5344CB8AC3E}">
        <p14:creationId xmlns:p14="http://schemas.microsoft.com/office/powerpoint/2010/main" val="2640383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84119F-F0FE-A19D-D80D-6F6418A8E30E}"/>
              </a:ext>
            </a:extLst>
          </p:cNvPr>
          <p:cNvSpPr>
            <a:spLocks noGrp="1"/>
          </p:cNvSpPr>
          <p:nvPr>
            <p:ph type="title"/>
          </p:nvPr>
        </p:nvSpPr>
        <p:spPr>
          <a:xfrm>
            <a:off x="838200" y="365126"/>
            <a:ext cx="10515600" cy="483174"/>
          </a:xfrm>
        </p:spPr>
        <p:txBody>
          <a:bodyPr>
            <a:normAutofit/>
          </a:bodyPr>
          <a:lstStyle/>
          <a:p>
            <a:r>
              <a:rPr lang="en-US" sz="2800" dirty="0"/>
              <a:t>Provisional list of non/least reached peoples of Burkina Faso by region</a:t>
            </a:r>
            <a:endParaRPr lang="fr-BF" sz="2800" dirty="0"/>
          </a:p>
        </p:txBody>
      </p:sp>
      <p:graphicFrame>
        <p:nvGraphicFramePr>
          <p:cNvPr id="4" name="Espace réservé du contenu 3">
            <a:extLst>
              <a:ext uri="{FF2B5EF4-FFF2-40B4-BE49-F238E27FC236}">
                <a16:creationId xmlns:a16="http://schemas.microsoft.com/office/drawing/2014/main" id="{33ABE4F8-6D5E-A261-CE06-726676AB2FFB}"/>
              </a:ext>
            </a:extLst>
          </p:cNvPr>
          <p:cNvGraphicFramePr>
            <a:graphicFrameLocks noGrp="1"/>
          </p:cNvGraphicFramePr>
          <p:nvPr>
            <p:ph idx="1"/>
            <p:extLst>
              <p:ext uri="{D42A27DB-BD31-4B8C-83A1-F6EECF244321}">
                <p14:modId xmlns:p14="http://schemas.microsoft.com/office/powerpoint/2010/main" val="3141388798"/>
              </p:ext>
            </p:extLst>
          </p:nvPr>
        </p:nvGraphicFramePr>
        <p:xfrm>
          <a:off x="1069554" y="888594"/>
          <a:ext cx="10515600" cy="5776611"/>
        </p:xfrm>
        <a:graphic>
          <a:graphicData uri="http://schemas.openxmlformats.org/drawingml/2006/table">
            <a:tbl>
              <a:tblPr firstRow="1" firstCol="1" bandRow="1">
                <a:tableStyleId>{5C22544A-7EE6-4342-B048-85BDC9FD1C3A}</a:tableStyleId>
              </a:tblPr>
              <a:tblGrid>
                <a:gridCol w="3182797">
                  <a:extLst>
                    <a:ext uri="{9D8B030D-6E8A-4147-A177-3AD203B41FA5}">
                      <a16:colId xmlns:a16="http://schemas.microsoft.com/office/drawing/2014/main" val="3901759184"/>
                    </a:ext>
                  </a:extLst>
                </a:gridCol>
                <a:gridCol w="7332803">
                  <a:extLst>
                    <a:ext uri="{9D8B030D-6E8A-4147-A177-3AD203B41FA5}">
                      <a16:colId xmlns:a16="http://schemas.microsoft.com/office/drawing/2014/main" val="1780431037"/>
                    </a:ext>
                  </a:extLst>
                </a:gridCol>
              </a:tblGrid>
              <a:tr h="0">
                <a:tc>
                  <a:txBody>
                    <a:bodyPr/>
                    <a:lstStyle/>
                    <a:p>
                      <a:pPr algn="ctr"/>
                      <a:r>
                        <a:rPr lang="fr-BE" sz="1800" kern="100" dirty="0">
                          <a:effectLst/>
                        </a:rPr>
                        <a:t>Cascade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Blé, les Diori, les Dioula, les </a:t>
                      </a:r>
                      <a:r>
                        <a:rPr lang="fr-BE" sz="1800" kern="100" dirty="0" err="1">
                          <a:effectLst/>
                        </a:rPr>
                        <a:t>Dogossé</a:t>
                      </a:r>
                      <a:r>
                        <a:rPr lang="fr-BE" sz="1800" kern="100" dirty="0">
                          <a:effectLst/>
                        </a:rPr>
                        <a:t> </a:t>
                      </a:r>
                      <a:r>
                        <a:rPr lang="fr-BE" sz="1800" kern="100" dirty="0" err="1">
                          <a:effectLst/>
                        </a:rPr>
                        <a:t>fing</a:t>
                      </a:r>
                      <a:r>
                        <a:rPr lang="fr-BE" sz="1800" kern="100" dirty="0">
                          <a:effectLst/>
                        </a:rPr>
                        <a:t>, les </a:t>
                      </a:r>
                      <a:r>
                        <a:rPr lang="fr-BE" sz="1800" kern="100" dirty="0" err="1">
                          <a:effectLst/>
                        </a:rPr>
                        <a:t>Dogossé</a:t>
                      </a:r>
                      <a:r>
                        <a:rPr lang="fr-BE" sz="1800" kern="100" dirty="0">
                          <a:effectLst/>
                        </a:rPr>
                        <a:t> </a:t>
                      </a:r>
                      <a:r>
                        <a:rPr lang="fr-BE" sz="1800" kern="100" dirty="0" err="1">
                          <a:effectLst/>
                        </a:rPr>
                        <a:t>wilé</a:t>
                      </a:r>
                      <a:r>
                        <a:rPr lang="fr-BE" sz="1800" kern="100" dirty="0">
                          <a:effectLst/>
                        </a:rPr>
                        <a:t>,  les </a:t>
                      </a:r>
                      <a:r>
                        <a:rPr lang="fr-BE" sz="1800" kern="100" dirty="0" err="1">
                          <a:effectLst/>
                        </a:rPr>
                        <a:t>Karaboro</a:t>
                      </a:r>
                      <a:r>
                        <a:rPr lang="fr-BE" sz="1800" kern="100" dirty="0">
                          <a:effectLst/>
                        </a:rPr>
                        <a:t> ouest, les </a:t>
                      </a:r>
                      <a:r>
                        <a:rPr lang="fr-BE" sz="1800" kern="100" dirty="0" err="1">
                          <a:effectLst/>
                        </a:rPr>
                        <a:t>Khepe</a:t>
                      </a:r>
                      <a:r>
                        <a:rPr lang="fr-BE" sz="1800" kern="100" dirty="0">
                          <a:effectLst/>
                        </a:rPr>
                        <a:t>, les  </a:t>
                      </a:r>
                      <a:r>
                        <a:rPr lang="fr-BE" sz="1800" kern="100" dirty="0" err="1">
                          <a:effectLst/>
                        </a:rPr>
                        <a:t>Kpeeba</a:t>
                      </a:r>
                      <a:r>
                        <a:rPr lang="fr-BE" sz="1800" kern="100" dirty="0">
                          <a:effectLst/>
                        </a:rPr>
                        <a:t>, les </a:t>
                      </a:r>
                      <a:r>
                        <a:rPr lang="fr-BE" sz="1800" kern="100" dirty="0" err="1">
                          <a:effectLst/>
                        </a:rPr>
                        <a:t>Kéwa</a:t>
                      </a:r>
                      <a:r>
                        <a:rPr lang="fr-BE" sz="1800" kern="100" dirty="0">
                          <a:effectLst/>
                        </a:rPr>
                        <a:t> les </a:t>
                      </a:r>
                      <a:r>
                        <a:rPr lang="fr-BE" sz="1800" kern="100" dirty="0" err="1">
                          <a:effectLst/>
                        </a:rPr>
                        <a:t>Natioro</a:t>
                      </a:r>
                      <a:r>
                        <a:rPr lang="fr-BE" sz="1800" kern="100" dirty="0">
                          <a:effectLst/>
                        </a:rPr>
                        <a:t>, , les </a:t>
                      </a:r>
                      <a:r>
                        <a:rPr lang="fr-BE" sz="1800" kern="100" dirty="0" err="1">
                          <a:effectLst/>
                        </a:rPr>
                        <a:t>Sama-wara</a:t>
                      </a:r>
                      <a:r>
                        <a:rPr lang="fr-BE" sz="1800" kern="100" dirty="0">
                          <a:effectLst/>
                        </a:rPr>
                        <a:t>, les Sénoufo </a:t>
                      </a:r>
                      <a:r>
                        <a:rPr lang="fr-BE" sz="1800" kern="100" dirty="0" err="1">
                          <a:effectLst/>
                        </a:rPr>
                        <a:t>Niangolo</a:t>
                      </a:r>
                      <a:r>
                        <a:rPr lang="fr-BE" sz="1800" kern="100" dirty="0">
                          <a:effectLst/>
                        </a:rPr>
                        <a:t>, les </a:t>
                      </a:r>
                      <a:r>
                        <a:rPr lang="fr-BE" sz="1800" kern="100" dirty="0" err="1">
                          <a:effectLst/>
                        </a:rPr>
                        <a:t>Tiefo</a:t>
                      </a:r>
                      <a:r>
                        <a:rPr lang="fr-BE" sz="1800" kern="100" dirty="0">
                          <a:effectLst/>
                        </a:rPr>
                        <a:t>, les </a:t>
                      </a:r>
                      <a:r>
                        <a:rPr lang="fr-BE" sz="1800" kern="100" dirty="0" err="1">
                          <a:effectLst/>
                        </a:rPr>
                        <a:t>Turka</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12054610"/>
                  </a:ext>
                </a:extLst>
              </a:tr>
              <a:tr h="672029">
                <a:tc>
                  <a:txBody>
                    <a:bodyPr/>
                    <a:lstStyle/>
                    <a:p>
                      <a:pPr algn="ctr"/>
                      <a:r>
                        <a:rPr lang="fr-BE" sz="1800" kern="100" dirty="0">
                          <a:effectLst/>
                        </a:rPr>
                        <a:t>Boucle du Mouhoun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a:t>
                      </a:r>
                      <a:r>
                        <a:rPr lang="fr-BE" sz="1800" kern="100" dirty="0" err="1">
                          <a:effectLst/>
                        </a:rPr>
                        <a:t>Boso</a:t>
                      </a:r>
                      <a:r>
                        <a:rPr lang="fr-BE" sz="1800" kern="100" dirty="0">
                          <a:effectLst/>
                        </a:rPr>
                        <a:t>, les </a:t>
                      </a:r>
                      <a:r>
                        <a:rPr lang="fr-BE" sz="1800" kern="100" dirty="0" err="1">
                          <a:effectLst/>
                        </a:rPr>
                        <a:t>Somono</a:t>
                      </a:r>
                      <a:r>
                        <a:rPr lang="fr-BE" sz="1800" kern="100" dirty="0">
                          <a:effectLst/>
                        </a:rPr>
                        <a:t>, les Pana, les </a:t>
                      </a:r>
                      <a:r>
                        <a:rPr lang="fr-BE" sz="1800" kern="100" dirty="0" err="1">
                          <a:effectLst/>
                        </a:rPr>
                        <a:t>Kalemse</a:t>
                      </a:r>
                      <a:r>
                        <a:rPr lang="fr-BE" sz="1800" kern="100" dirty="0">
                          <a:effectLst/>
                        </a:rPr>
                        <a:t>, les marka, Les </a:t>
                      </a:r>
                      <a:r>
                        <a:rPr lang="fr-BE" sz="1800" kern="100" dirty="0" err="1">
                          <a:effectLst/>
                        </a:rPr>
                        <a:t>Miankan</a:t>
                      </a:r>
                      <a:r>
                        <a:rPr lang="fr-BE" sz="1800" kern="100" dirty="0">
                          <a:effectLst/>
                        </a:rPr>
                        <a:t>, les </a:t>
                      </a:r>
                      <a:r>
                        <a:rPr lang="fr-BE" sz="1800" kern="100" dirty="0" err="1">
                          <a:effectLst/>
                        </a:rPr>
                        <a:t>Nounouma</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6132678"/>
                  </a:ext>
                </a:extLst>
              </a:tr>
              <a:tr h="375275">
                <a:tc>
                  <a:txBody>
                    <a:bodyPr/>
                    <a:lstStyle/>
                    <a:p>
                      <a:pPr algn="ctr"/>
                      <a:r>
                        <a:rPr lang="fr-BE" sz="1800" kern="100" dirty="0" err="1">
                          <a:effectLst/>
                        </a:rPr>
                        <a:t>Eastern</a:t>
                      </a:r>
                      <a:r>
                        <a:rPr lang="fr-BE" sz="1800" kern="100" dirty="0">
                          <a:effectLst/>
                        </a:rPr>
                        <a:t>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a:t>
                      </a:r>
                      <a:r>
                        <a:rPr lang="fr-BE" sz="1800" kern="100" dirty="0" err="1">
                          <a:effectLst/>
                        </a:rPr>
                        <a:t>Zarma</a:t>
                      </a:r>
                      <a:r>
                        <a:rPr lang="fr-BE" sz="1800" kern="100" dirty="0">
                          <a:effectLst/>
                        </a:rPr>
                        <a:t>, les Hausa, les Peuhl, les </a:t>
                      </a:r>
                      <a:r>
                        <a:rPr lang="fr-BE" sz="1800" kern="100" dirty="0" err="1">
                          <a:effectLst/>
                        </a:rPr>
                        <a:t>Berba</a:t>
                      </a:r>
                      <a:r>
                        <a:rPr lang="fr-BE" sz="1800" kern="100" dirty="0">
                          <a:effectLst/>
                        </a:rPr>
                        <a:t>/Biali</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70446630"/>
                  </a:ext>
                </a:extLst>
              </a:tr>
              <a:tr h="353708">
                <a:tc>
                  <a:txBody>
                    <a:bodyPr/>
                    <a:lstStyle/>
                    <a:p>
                      <a:pPr algn="ctr"/>
                      <a:r>
                        <a:rPr lang="fr-BE" sz="1800" kern="100" dirty="0">
                          <a:effectLst/>
                        </a:rPr>
                        <a:t>Centre-East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Bissa Barka ,les </a:t>
                      </a:r>
                      <a:r>
                        <a:rPr lang="fr-BE" sz="1800" kern="100" dirty="0" err="1">
                          <a:effectLst/>
                        </a:rPr>
                        <a:t>Koussassé</a:t>
                      </a:r>
                      <a:r>
                        <a:rPr lang="fr-BE" sz="1800" kern="100" dirty="0">
                          <a:effectLst/>
                        </a:rPr>
                        <a:t> , les </a:t>
                      </a:r>
                      <a:r>
                        <a:rPr lang="fr-BE" sz="1800" kern="100" dirty="0" err="1">
                          <a:effectLst/>
                        </a:rPr>
                        <a:t>Moba</a:t>
                      </a:r>
                      <a:r>
                        <a:rPr lang="fr-BE" sz="1800" kern="100" dirty="0">
                          <a:effectLst/>
                        </a:rPr>
                        <a:t>, les </a:t>
                      </a:r>
                      <a:r>
                        <a:rPr lang="fr-BE" sz="1800" kern="100" dirty="0" err="1">
                          <a:effectLst/>
                        </a:rPr>
                        <a:t>Yana</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19809150"/>
                  </a:ext>
                </a:extLst>
              </a:tr>
              <a:tr h="662647">
                <a:tc>
                  <a:txBody>
                    <a:bodyPr/>
                    <a:lstStyle/>
                    <a:p>
                      <a:pPr algn="ctr"/>
                      <a:r>
                        <a:rPr lang="fr-BE" sz="1800" kern="100" dirty="0">
                          <a:effectLst/>
                        </a:rPr>
                        <a:t>Sahel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Peuhl, les </a:t>
                      </a:r>
                      <a:r>
                        <a:rPr lang="fr-BE" sz="1800" kern="100" dirty="0" err="1">
                          <a:effectLst/>
                        </a:rPr>
                        <a:t>Kouroumba</a:t>
                      </a:r>
                      <a:r>
                        <a:rPr lang="fr-BE" sz="1800" kern="100" dirty="0">
                          <a:effectLst/>
                        </a:rPr>
                        <a:t>, les Songhaï, les Touareg, les Bella, les Peuhl </a:t>
                      </a:r>
                      <a:r>
                        <a:rPr lang="fr-BE" sz="1800" kern="100" dirty="0" err="1">
                          <a:effectLst/>
                        </a:rPr>
                        <a:t>Rhimaybé</a:t>
                      </a:r>
                      <a:r>
                        <a:rPr lang="fr-BE" sz="1800" kern="100" dirty="0">
                          <a:effectLst/>
                        </a:rPr>
                        <a:t>, les </a:t>
                      </a:r>
                      <a:r>
                        <a:rPr lang="fr-BE" sz="1800" kern="100" dirty="0" err="1">
                          <a:effectLst/>
                        </a:rPr>
                        <a:t>Zarma</a:t>
                      </a:r>
                      <a:r>
                        <a:rPr lang="fr-BE" sz="1800" kern="100" dirty="0">
                          <a:effectLst/>
                        </a:rPr>
                        <a:t>, les Hausa</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63763640"/>
                  </a:ext>
                </a:extLst>
              </a:tr>
              <a:tr h="679541">
                <a:tc>
                  <a:txBody>
                    <a:bodyPr/>
                    <a:lstStyle/>
                    <a:p>
                      <a:pPr algn="ctr"/>
                      <a:r>
                        <a:rPr lang="fr-BE" sz="1800" kern="100" dirty="0" err="1">
                          <a:effectLst/>
                        </a:rPr>
                        <a:t>South-West</a:t>
                      </a:r>
                      <a:r>
                        <a:rPr lang="fr-BE" sz="1800" kern="100" dirty="0">
                          <a:effectLst/>
                        </a:rPr>
                        <a:t>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Dioula, les </a:t>
                      </a:r>
                      <a:r>
                        <a:rPr lang="fr-BE" sz="1800" kern="100" dirty="0" err="1">
                          <a:effectLst/>
                        </a:rPr>
                        <a:t>Dagara</a:t>
                      </a:r>
                      <a:r>
                        <a:rPr lang="fr-BE" sz="1800" kern="100" dirty="0">
                          <a:effectLst/>
                        </a:rPr>
                        <a:t> </a:t>
                      </a:r>
                      <a:r>
                        <a:rPr lang="fr-BE" sz="1800" kern="100" dirty="0" err="1">
                          <a:effectLst/>
                        </a:rPr>
                        <a:t>Lobr</a:t>
                      </a:r>
                      <a:r>
                        <a:rPr lang="fr-BE" sz="1800" kern="100" dirty="0">
                          <a:effectLst/>
                        </a:rPr>
                        <a:t>, les </a:t>
                      </a:r>
                      <a:r>
                        <a:rPr lang="fr-BE" sz="1800" kern="100" dirty="0" err="1">
                          <a:effectLst/>
                        </a:rPr>
                        <a:t>Dyan</a:t>
                      </a:r>
                      <a:r>
                        <a:rPr lang="fr-BE" sz="1800" kern="100" dirty="0">
                          <a:effectLst/>
                        </a:rPr>
                        <a:t> , les </a:t>
                      </a:r>
                      <a:r>
                        <a:rPr lang="fr-BE" sz="1800" kern="100" dirty="0" err="1">
                          <a:effectLst/>
                        </a:rPr>
                        <a:t>Kpadogo</a:t>
                      </a:r>
                      <a:r>
                        <a:rPr lang="fr-BE" sz="1800" kern="100" dirty="0">
                          <a:effectLst/>
                        </a:rPr>
                        <a:t>, les </a:t>
                      </a:r>
                      <a:r>
                        <a:rPr lang="fr-BE" sz="1800" kern="100" dirty="0" err="1">
                          <a:effectLst/>
                        </a:rPr>
                        <a:t>Puguli</a:t>
                      </a:r>
                      <a:r>
                        <a:rPr lang="fr-BE" sz="1800" kern="100" dirty="0">
                          <a:effectLst/>
                        </a:rPr>
                        <a:t>, les </a:t>
                      </a:r>
                      <a:r>
                        <a:rPr lang="fr-BE" sz="1800" kern="100" dirty="0" err="1">
                          <a:effectLst/>
                        </a:rPr>
                        <a:t>Lorhon</a:t>
                      </a:r>
                      <a:r>
                        <a:rPr lang="fr-BE" sz="1800" kern="100" dirty="0">
                          <a:effectLst/>
                        </a:rPr>
                        <a:t> ou Tembo, les </a:t>
                      </a:r>
                      <a:r>
                        <a:rPr lang="fr-BE" sz="1800" kern="100" dirty="0" err="1">
                          <a:effectLst/>
                        </a:rPr>
                        <a:t>Wala</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75551880"/>
                  </a:ext>
                </a:extLst>
              </a:tr>
              <a:tr h="1005572">
                <a:tc>
                  <a:txBody>
                    <a:bodyPr/>
                    <a:lstStyle/>
                    <a:p>
                      <a:pPr algn="ctr"/>
                      <a:r>
                        <a:rPr lang="fr-BE" sz="1800" kern="100" dirty="0">
                          <a:effectLst/>
                        </a:rPr>
                        <a:t>Haut-Bassins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a:t>
                      </a:r>
                      <a:r>
                        <a:rPr lang="fr-BE" sz="1800" kern="100" dirty="0" err="1">
                          <a:effectLst/>
                        </a:rPr>
                        <a:t>Bolon</a:t>
                      </a:r>
                      <a:r>
                        <a:rPr lang="fr-BE" sz="1800" kern="100" dirty="0">
                          <a:effectLst/>
                        </a:rPr>
                        <a:t>, les Bobo Dioula, les Dioula, les </a:t>
                      </a:r>
                      <a:r>
                        <a:rPr lang="fr-BE" sz="1800" kern="100" dirty="0" err="1">
                          <a:effectLst/>
                        </a:rPr>
                        <a:t>Sambla</a:t>
                      </a:r>
                      <a:r>
                        <a:rPr lang="fr-BE" sz="1800" kern="100" dirty="0">
                          <a:effectLst/>
                        </a:rPr>
                        <a:t> les </a:t>
                      </a:r>
                      <a:r>
                        <a:rPr lang="fr-BE" sz="1800" kern="100" dirty="0" err="1">
                          <a:effectLst/>
                        </a:rPr>
                        <a:t>Samogho</a:t>
                      </a:r>
                      <a:r>
                        <a:rPr lang="fr-BE" sz="1800" kern="100" dirty="0">
                          <a:effectLst/>
                        </a:rPr>
                        <a:t> </a:t>
                      </a:r>
                      <a:r>
                        <a:rPr lang="fr-BE" sz="1800" kern="100" dirty="0" err="1">
                          <a:effectLst/>
                        </a:rPr>
                        <a:t>dzuun</a:t>
                      </a:r>
                      <a:r>
                        <a:rPr lang="fr-BE" sz="1800" kern="100" dirty="0">
                          <a:effectLst/>
                        </a:rPr>
                        <a:t>, Les </a:t>
                      </a:r>
                      <a:r>
                        <a:rPr lang="fr-BE" sz="1800" kern="100" dirty="0" err="1">
                          <a:effectLst/>
                        </a:rPr>
                        <a:t>Samogo</a:t>
                      </a:r>
                      <a:r>
                        <a:rPr lang="fr-BE" sz="1800" kern="100" dirty="0">
                          <a:effectLst/>
                        </a:rPr>
                        <a:t> </a:t>
                      </a:r>
                      <a:r>
                        <a:rPr lang="fr-BE" sz="1800" kern="100" dirty="0" err="1">
                          <a:effectLst/>
                        </a:rPr>
                        <a:t>Gwan</a:t>
                      </a:r>
                      <a:r>
                        <a:rPr lang="fr-BE" sz="1800" kern="100" dirty="0">
                          <a:effectLst/>
                        </a:rPr>
                        <a:t>, les Senoufo </a:t>
                      </a:r>
                      <a:r>
                        <a:rPr lang="fr-BE" sz="1800" kern="100" dirty="0" err="1">
                          <a:effectLst/>
                        </a:rPr>
                        <a:t>Tagwa</a:t>
                      </a:r>
                      <a:r>
                        <a:rPr lang="fr-BE" sz="1800" kern="100" dirty="0">
                          <a:effectLst/>
                        </a:rPr>
                        <a:t>, Les Senoufo </a:t>
                      </a:r>
                      <a:r>
                        <a:rPr lang="fr-BE" sz="1800" kern="100" dirty="0" err="1">
                          <a:effectLst/>
                        </a:rPr>
                        <a:t>Nanerige</a:t>
                      </a:r>
                      <a:r>
                        <a:rPr lang="fr-BE" sz="1800" kern="100" dirty="0">
                          <a:effectLst/>
                        </a:rPr>
                        <a:t>, les </a:t>
                      </a:r>
                      <a:r>
                        <a:rPr lang="fr-BE" sz="1800" kern="100" dirty="0" err="1">
                          <a:effectLst/>
                        </a:rPr>
                        <a:t>Siamou</a:t>
                      </a:r>
                      <a:r>
                        <a:rPr lang="fr-BE" sz="1800" kern="100" dirty="0">
                          <a:effectLst/>
                        </a:rPr>
                        <a:t>, les </a:t>
                      </a:r>
                      <a:r>
                        <a:rPr lang="fr-BE" sz="1800" kern="100" dirty="0" err="1">
                          <a:effectLst/>
                        </a:rPr>
                        <a:t>ienkan</a:t>
                      </a:r>
                      <a:r>
                        <a:rPr lang="fr-BE" sz="1800" kern="100" dirty="0">
                          <a:effectLst/>
                        </a:rPr>
                        <a:t>/</a:t>
                      </a:r>
                      <a:r>
                        <a:rPr lang="fr-BE" sz="1800" kern="100" dirty="0" err="1">
                          <a:effectLst/>
                        </a:rPr>
                        <a:t>Moamikan</a:t>
                      </a:r>
                      <a:r>
                        <a:rPr lang="fr-BE" sz="1800" kern="100" dirty="0">
                          <a:effectLst/>
                        </a:rPr>
                        <a:t>, les </a:t>
                      </a:r>
                      <a:r>
                        <a:rPr lang="fr-BE" sz="1800" kern="100" dirty="0" err="1">
                          <a:effectLst/>
                        </a:rPr>
                        <a:t>Tiefo</a:t>
                      </a:r>
                      <a:r>
                        <a:rPr lang="fr-BE" sz="1800" kern="100" dirty="0">
                          <a:effectLst/>
                        </a:rPr>
                        <a:t>, les </a:t>
                      </a:r>
                      <a:r>
                        <a:rPr lang="fr-BE" sz="1800" kern="100" dirty="0" err="1">
                          <a:effectLst/>
                        </a:rPr>
                        <a:t>Toussian</a:t>
                      </a:r>
                      <a:r>
                        <a:rPr lang="fr-BE" sz="1800" kern="100" dirty="0">
                          <a:effectLst/>
                        </a:rPr>
                        <a:t> Nord, les </a:t>
                      </a:r>
                      <a:r>
                        <a:rPr lang="fr-BE" sz="1800" kern="100" dirty="0" err="1">
                          <a:effectLst/>
                        </a:rPr>
                        <a:t>Vigué</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98068049"/>
                  </a:ext>
                </a:extLst>
              </a:tr>
              <a:tr h="543867">
                <a:tc>
                  <a:txBody>
                    <a:bodyPr/>
                    <a:lstStyle/>
                    <a:p>
                      <a:pPr algn="ctr"/>
                      <a:r>
                        <a:rPr lang="fr-BE" sz="1800" kern="100" dirty="0">
                          <a:effectLst/>
                        </a:rPr>
                        <a:t>Central West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a:t>
                      </a:r>
                      <a:r>
                        <a:rPr lang="fr-BE" sz="1800" kern="100" dirty="0" err="1">
                          <a:effectLst/>
                        </a:rPr>
                        <a:t>Nuna</a:t>
                      </a:r>
                      <a:r>
                        <a:rPr lang="fr-BE" sz="1800" kern="100" dirty="0">
                          <a:effectLst/>
                        </a:rPr>
                        <a:t>, les </a:t>
                      </a:r>
                      <a:r>
                        <a:rPr lang="fr-BE" sz="1800" kern="100" dirty="0" err="1">
                          <a:effectLst/>
                        </a:rPr>
                        <a:t>Wala</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78568246"/>
                  </a:ext>
                </a:extLst>
              </a:tr>
              <a:tr h="297222">
                <a:tc>
                  <a:txBody>
                    <a:bodyPr/>
                    <a:lstStyle/>
                    <a:p>
                      <a:pPr algn="ctr"/>
                      <a:r>
                        <a:rPr lang="fr-BE" sz="1800" kern="100" dirty="0" err="1">
                          <a:effectLst/>
                        </a:rPr>
                        <a:t>Northern</a:t>
                      </a:r>
                      <a:r>
                        <a:rPr lang="fr-BE" sz="1800" kern="100" dirty="0">
                          <a:effectLst/>
                        </a:rPr>
                        <a:t>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a:t>
                      </a:r>
                      <a:r>
                        <a:rPr lang="fr-BE" sz="1800" kern="100" dirty="0" err="1">
                          <a:effectLst/>
                        </a:rPr>
                        <a:t>Kamboinsin</a:t>
                      </a:r>
                      <a:r>
                        <a:rPr lang="fr-BE" sz="1800" kern="100" dirty="0">
                          <a:effectLst/>
                        </a:rPr>
                        <a:t>, les Peuhl, les </a:t>
                      </a:r>
                      <a:r>
                        <a:rPr lang="fr-BE" sz="1800" kern="100" dirty="0" err="1">
                          <a:effectLst/>
                        </a:rPr>
                        <a:t>Yarse</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32891649"/>
                  </a:ext>
                </a:extLst>
              </a:tr>
              <a:tr h="363790">
                <a:tc>
                  <a:txBody>
                    <a:bodyPr/>
                    <a:lstStyle/>
                    <a:p>
                      <a:pPr algn="ctr"/>
                      <a:r>
                        <a:rPr lang="fr-BE" sz="1800" kern="100" dirty="0">
                          <a:effectLst/>
                        </a:rPr>
                        <a:t>Centre-North </a:t>
                      </a:r>
                      <a:r>
                        <a:rPr lang="fr-BE" sz="1800" kern="100" dirty="0" err="1">
                          <a:effectLst/>
                        </a:rPr>
                        <a:t>Region</a:t>
                      </a:r>
                      <a:r>
                        <a:rPr lang="fr-BE" sz="1800" kern="100" dirty="0">
                          <a:effectLst/>
                        </a:rPr>
                        <a:t>:</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1800" kern="100" dirty="0">
                          <a:effectLst/>
                        </a:rPr>
                        <a:t>Les </a:t>
                      </a:r>
                      <a:r>
                        <a:rPr lang="fr-BE" sz="1800" kern="100" dirty="0" err="1">
                          <a:effectLst/>
                        </a:rPr>
                        <a:t>Sininke</a:t>
                      </a:r>
                      <a:r>
                        <a:rPr lang="fr-BE" sz="1800" kern="100" dirty="0">
                          <a:effectLst/>
                        </a:rPr>
                        <a:t>, les </a:t>
                      </a:r>
                      <a:r>
                        <a:rPr lang="fr-BE" sz="1800" kern="100" dirty="0" err="1">
                          <a:effectLst/>
                        </a:rPr>
                        <a:t>Silmimosse</a:t>
                      </a:r>
                      <a:r>
                        <a:rPr lang="fr-BE" sz="1800" kern="100" dirty="0">
                          <a:effectLst/>
                        </a:rPr>
                        <a:t>, les </a:t>
                      </a:r>
                      <a:r>
                        <a:rPr lang="fr-BE" sz="1800" kern="100" dirty="0" err="1">
                          <a:effectLst/>
                        </a:rPr>
                        <a:t>Yarse</a:t>
                      </a:r>
                      <a:endParaRPr lang="fr-BF"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0103638"/>
                  </a:ext>
                </a:extLst>
              </a:tr>
            </a:tbl>
          </a:graphicData>
        </a:graphic>
      </p:graphicFrame>
    </p:spTree>
    <p:extLst>
      <p:ext uri="{BB962C8B-B14F-4D97-AF65-F5344CB8AC3E}">
        <p14:creationId xmlns:p14="http://schemas.microsoft.com/office/powerpoint/2010/main" val="3302032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2B9E48-AF48-0036-5CDC-9DF1E78A7B85}"/>
              </a:ext>
            </a:extLst>
          </p:cNvPr>
          <p:cNvSpPr>
            <a:spLocks noGrp="1"/>
          </p:cNvSpPr>
          <p:nvPr>
            <p:ph type="title"/>
          </p:nvPr>
        </p:nvSpPr>
        <p:spPr/>
        <p:txBody>
          <a:bodyPr/>
          <a:lstStyle/>
          <a:p>
            <a:r>
              <a:rPr lang="en-US" dirty="0"/>
              <a:t>Groups of people not reached (continued)</a:t>
            </a:r>
            <a:endParaRPr lang="fr-BF" dirty="0"/>
          </a:p>
        </p:txBody>
      </p:sp>
      <p:sp>
        <p:nvSpPr>
          <p:cNvPr id="3" name="Espace réservé du contenu 2">
            <a:extLst>
              <a:ext uri="{FF2B5EF4-FFF2-40B4-BE49-F238E27FC236}">
                <a16:creationId xmlns:a16="http://schemas.microsoft.com/office/drawing/2014/main" id="{FAEA1449-6CEF-F87A-4564-FD14391649FC}"/>
              </a:ext>
            </a:extLst>
          </p:cNvPr>
          <p:cNvSpPr>
            <a:spLocks noGrp="1"/>
          </p:cNvSpPr>
          <p:nvPr>
            <p:ph idx="1"/>
          </p:nvPr>
        </p:nvSpPr>
        <p:spPr/>
        <p:txBody>
          <a:bodyPr/>
          <a:lstStyle/>
          <a:p>
            <a:r>
              <a:rPr lang="en-US" dirty="0"/>
              <a:t>Peoples are adopted. Denominations have chosen to reach out to unreached peoples. The Assemblies of God (AD) for example have adopted the </a:t>
            </a:r>
            <a:r>
              <a:rPr lang="en-US" dirty="0" err="1"/>
              <a:t>Vigués</a:t>
            </a:r>
            <a:r>
              <a:rPr lang="en-US" dirty="0"/>
              <a:t>, the bolts, and many others. 
The denominations organize prayers for these peoples. They send missionaries to proclaim the Good News to these unreached peoples.</a:t>
            </a:r>
            <a:endParaRPr lang="fr-BF" dirty="0"/>
          </a:p>
        </p:txBody>
      </p:sp>
    </p:spTree>
    <p:extLst>
      <p:ext uri="{BB962C8B-B14F-4D97-AF65-F5344CB8AC3E}">
        <p14:creationId xmlns:p14="http://schemas.microsoft.com/office/powerpoint/2010/main" val="2153785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7729ED-A200-BCEC-26F1-AEB5E73FED76}"/>
              </a:ext>
            </a:extLst>
          </p:cNvPr>
          <p:cNvSpPr>
            <a:spLocks noGrp="1"/>
          </p:cNvSpPr>
          <p:nvPr>
            <p:ph type="title"/>
          </p:nvPr>
        </p:nvSpPr>
        <p:spPr>
          <a:xfrm>
            <a:off x="838200" y="365125"/>
            <a:ext cx="10515600" cy="991727"/>
          </a:xfrm>
        </p:spPr>
        <p:txBody>
          <a:bodyPr/>
          <a:lstStyle/>
          <a:p>
            <a:r>
              <a:rPr lang="fr-FR" dirty="0"/>
              <a:t>4.	</a:t>
            </a:r>
            <a:r>
              <a:rPr lang="en-US" dirty="0"/>
              <a:t>The strength of the Church</a:t>
            </a:r>
            <a:endParaRPr lang="fr-BF" dirty="0"/>
          </a:p>
        </p:txBody>
      </p:sp>
      <p:sp>
        <p:nvSpPr>
          <p:cNvPr id="3" name="Espace réservé du contenu 2">
            <a:extLst>
              <a:ext uri="{FF2B5EF4-FFF2-40B4-BE49-F238E27FC236}">
                <a16:creationId xmlns:a16="http://schemas.microsoft.com/office/drawing/2014/main" id="{5402CB85-DA5A-E440-4CEF-4951FF6900C8}"/>
              </a:ext>
            </a:extLst>
          </p:cNvPr>
          <p:cNvSpPr>
            <a:spLocks noGrp="1"/>
          </p:cNvSpPr>
          <p:nvPr>
            <p:ph idx="1"/>
          </p:nvPr>
        </p:nvSpPr>
        <p:spPr>
          <a:xfrm>
            <a:off x="838200" y="1356852"/>
            <a:ext cx="10515600" cy="5136023"/>
          </a:xfrm>
        </p:spPr>
        <p:txBody>
          <a:bodyPr>
            <a:normAutofit lnSpcReduction="10000"/>
          </a:bodyPr>
          <a:lstStyle/>
          <a:p>
            <a:r>
              <a:rPr lang="en-US" dirty="0"/>
              <a:t>In all 6 countries of the French-speaking West African region, the Church is strong not in its divisions but in its diversity. By way of illustration, we cite a few cases in which the unity of the Body of Christ is more and more manifest.
- In Mali, the Association of Evangelical Protestant Churches and Missions of Mali (AGEMPEM) and the Amen </a:t>
            </a:r>
            <a:r>
              <a:rPr lang="en-US" dirty="0" err="1"/>
              <a:t>Réveil</a:t>
            </a:r>
            <a:r>
              <a:rPr lang="en-US" dirty="0"/>
              <a:t> Federation are receptive to the vision of GlobeServe, with about fifteen denominations within them. 
- In Burkina Faso, evangelicals are made up of 134 denominations divided into 4 federations including the oldest federation, the Federation of Evangelical Churches and Missions (FEME). 
- In Benin, Côte d'Ivoire, Guinea and Togo, statistics on the composition of evangelicals are not yet within our reach.</a:t>
            </a:r>
            <a:endParaRPr lang="fr-BF" dirty="0"/>
          </a:p>
        </p:txBody>
      </p:sp>
    </p:spTree>
    <p:extLst>
      <p:ext uri="{BB962C8B-B14F-4D97-AF65-F5344CB8AC3E}">
        <p14:creationId xmlns:p14="http://schemas.microsoft.com/office/powerpoint/2010/main" val="206967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6067EF-E44E-41BB-9DDB-A773BB201BD6}"/>
              </a:ext>
            </a:extLst>
          </p:cNvPr>
          <p:cNvSpPr>
            <a:spLocks noGrp="1"/>
          </p:cNvSpPr>
          <p:nvPr>
            <p:ph type="title"/>
          </p:nvPr>
        </p:nvSpPr>
        <p:spPr>
          <a:xfrm>
            <a:off x="838200" y="365125"/>
            <a:ext cx="10515600" cy="1006475"/>
          </a:xfrm>
        </p:spPr>
        <p:txBody>
          <a:bodyPr/>
          <a:lstStyle/>
          <a:p>
            <a:r>
              <a:rPr lang="en-US" dirty="0"/>
              <a:t>The Strength of the Church (continued)</a:t>
            </a:r>
            <a:endParaRPr lang="fr-BF" dirty="0"/>
          </a:p>
        </p:txBody>
      </p:sp>
      <p:sp>
        <p:nvSpPr>
          <p:cNvPr id="3" name="Espace réservé du contenu 2">
            <a:extLst>
              <a:ext uri="{FF2B5EF4-FFF2-40B4-BE49-F238E27FC236}">
                <a16:creationId xmlns:a16="http://schemas.microsoft.com/office/drawing/2014/main" id="{0E611BBE-AF97-7B13-C262-CE11EDCFE701}"/>
              </a:ext>
            </a:extLst>
          </p:cNvPr>
          <p:cNvSpPr>
            <a:spLocks noGrp="1"/>
          </p:cNvSpPr>
          <p:nvPr>
            <p:ph idx="1"/>
          </p:nvPr>
        </p:nvSpPr>
        <p:spPr>
          <a:xfrm>
            <a:off x="838200" y="1533832"/>
            <a:ext cx="10515600" cy="4643131"/>
          </a:xfrm>
        </p:spPr>
        <p:txBody>
          <a:bodyPr/>
          <a:lstStyle/>
          <a:p>
            <a:r>
              <a:rPr lang="en-US" dirty="0"/>
              <a:t>However, all these denominations work in synergy for the accomplishment of God's mission. All GlobeServe events are inclusive. 
Today, every denomination recognizes the role of the church in relation to unreached peoples. 
That being said, the level of commitment of the church can be seen through the adoption of the peoples not reached by the different denominations. No unreached people is neglected. Also, there is no denomination that is without a people adopted from within it.</a:t>
            </a:r>
            <a:endParaRPr lang="fr-BF" dirty="0"/>
          </a:p>
        </p:txBody>
      </p:sp>
    </p:spTree>
    <p:extLst>
      <p:ext uri="{BB962C8B-B14F-4D97-AF65-F5344CB8AC3E}">
        <p14:creationId xmlns:p14="http://schemas.microsoft.com/office/powerpoint/2010/main" val="1078345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61A519-A946-A30E-BB23-1CC33DE6CFCD}"/>
              </a:ext>
            </a:extLst>
          </p:cNvPr>
          <p:cNvSpPr>
            <a:spLocks noGrp="1"/>
          </p:cNvSpPr>
          <p:nvPr>
            <p:ph type="title"/>
          </p:nvPr>
        </p:nvSpPr>
        <p:spPr/>
        <p:txBody>
          <a:bodyPr/>
          <a:lstStyle/>
          <a:p>
            <a:r>
              <a:rPr lang="fr-FR" dirty="0"/>
              <a:t>5.	</a:t>
            </a:r>
            <a:r>
              <a:rPr lang="en-US" dirty="0"/>
              <a:t>Opportunities and challenges in the region</a:t>
            </a:r>
            <a:endParaRPr lang="fr-BF" dirty="0"/>
          </a:p>
        </p:txBody>
      </p:sp>
      <p:sp>
        <p:nvSpPr>
          <p:cNvPr id="3" name="Espace réservé du contenu 2">
            <a:extLst>
              <a:ext uri="{FF2B5EF4-FFF2-40B4-BE49-F238E27FC236}">
                <a16:creationId xmlns:a16="http://schemas.microsoft.com/office/drawing/2014/main" id="{8C6781D8-60DA-A922-ED23-DEAE645CA4C1}"/>
              </a:ext>
            </a:extLst>
          </p:cNvPr>
          <p:cNvSpPr>
            <a:spLocks noGrp="1"/>
          </p:cNvSpPr>
          <p:nvPr>
            <p:ph idx="1"/>
          </p:nvPr>
        </p:nvSpPr>
        <p:spPr/>
        <p:txBody>
          <a:bodyPr>
            <a:normAutofit/>
          </a:bodyPr>
          <a:lstStyle/>
          <a:p>
            <a:r>
              <a:rPr lang="en-US" dirty="0"/>
              <a:t>In the region, there are many significant opportunities for growth and awareness. These include:
The collaboration of the various federations that we talked about earlier. 
The security crisis. It is not in itself a necessary evil. Rather, it constitutes a threat, even a mortal danger. But it is an opportunity for certain peoples, once inaccessible, to move and get closer to have access to the Gospel.</a:t>
            </a:r>
            <a:endParaRPr lang="fr-BF" dirty="0"/>
          </a:p>
        </p:txBody>
      </p:sp>
    </p:spTree>
    <p:extLst>
      <p:ext uri="{BB962C8B-B14F-4D97-AF65-F5344CB8AC3E}">
        <p14:creationId xmlns:p14="http://schemas.microsoft.com/office/powerpoint/2010/main" val="3983855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9154DE-9D66-C4A4-B1A1-DB6131AF2183}"/>
              </a:ext>
            </a:extLst>
          </p:cNvPr>
          <p:cNvSpPr>
            <a:spLocks noGrp="1"/>
          </p:cNvSpPr>
          <p:nvPr>
            <p:ph type="title"/>
          </p:nvPr>
        </p:nvSpPr>
        <p:spPr>
          <a:xfrm>
            <a:off x="838200" y="365125"/>
            <a:ext cx="10515600" cy="932733"/>
          </a:xfrm>
        </p:spPr>
        <p:txBody>
          <a:bodyPr>
            <a:normAutofit fontScale="90000"/>
          </a:bodyPr>
          <a:lstStyle/>
          <a:p>
            <a:r>
              <a:rPr lang="en-US" dirty="0"/>
              <a:t>Opportunities and challenges in the region (continued)</a:t>
            </a:r>
            <a:endParaRPr lang="fr-BF" dirty="0"/>
          </a:p>
        </p:txBody>
      </p:sp>
      <p:sp>
        <p:nvSpPr>
          <p:cNvPr id="3" name="Espace réservé du contenu 2">
            <a:extLst>
              <a:ext uri="{FF2B5EF4-FFF2-40B4-BE49-F238E27FC236}">
                <a16:creationId xmlns:a16="http://schemas.microsoft.com/office/drawing/2014/main" id="{D939328C-D785-5AFB-0FB2-F589EC2CF9D5}"/>
              </a:ext>
            </a:extLst>
          </p:cNvPr>
          <p:cNvSpPr>
            <a:spLocks noGrp="1"/>
          </p:cNvSpPr>
          <p:nvPr>
            <p:ph idx="1"/>
          </p:nvPr>
        </p:nvSpPr>
        <p:spPr>
          <a:xfrm>
            <a:off x="838200" y="1430594"/>
            <a:ext cx="10515600" cy="5062281"/>
          </a:xfrm>
        </p:spPr>
        <p:txBody>
          <a:bodyPr>
            <a:normAutofit fontScale="92500"/>
          </a:bodyPr>
          <a:lstStyle/>
          <a:p>
            <a:r>
              <a:rPr lang="en-US" dirty="0"/>
              <a:t>Recent success stories or accomplishments that can serve as models for other regions:
1. Through the GlobeServe training, Pastor Moise SOW, also Regional Representative in the Cascades and Hauts-</a:t>
            </a:r>
            <a:r>
              <a:rPr lang="en-US" dirty="0" err="1"/>
              <a:t>Bassin</a:t>
            </a:r>
            <a:r>
              <a:rPr lang="en-US" dirty="0"/>
              <a:t>, is producing results on the ground. He learned the language and culture and currently speaks the language of the </a:t>
            </a:r>
            <a:r>
              <a:rPr lang="en-US" dirty="0" err="1"/>
              <a:t>Vigué</a:t>
            </a:r>
            <a:r>
              <a:rPr lang="en-US" dirty="0"/>
              <a:t> people well. He found a man of peace, and he began the Bible studies of discovery with them.  
2. Pastor Philippe TRAORE has achieved feats in </a:t>
            </a:r>
            <a:r>
              <a:rPr lang="en-US" dirty="0" err="1"/>
              <a:t>Seye</a:t>
            </a:r>
            <a:r>
              <a:rPr lang="en-US" dirty="0"/>
              <a:t> and </a:t>
            </a:r>
            <a:r>
              <a:rPr lang="en-US" dirty="0" err="1"/>
              <a:t>Gorlanie</a:t>
            </a:r>
            <a:r>
              <a:rPr lang="en-US" dirty="0"/>
              <a:t> located 40 kilometers from Kourouma. 
3. In Togo, the coordinator of the hub has done as many feats among the </a:t>
            </a:r>
            <a:r>
              <a:rPr lang="en-US" dirty="0" err="1"/>
              <a:t>Kotokoli</a:t>
            </a:r>
            <a:r>
              <a:rPr lang="en-US" dirty="0"/>
              <a:t> and the </a:t>
            </a:r>
            <a:r>
              <a:rPr lang="en-US" dirty="0" err="1"/>
              <a:t>Kabiets</a:t>
            </a:r>
            <a:r>
              <a:rPr lang="en-US" dirty="0"/>
              <a:t> and especially in </a:t>
            </a:r>
            <a:r>
              <a:rPr lang="en-US" dirty="0" err="1"/>
              <a:t>Bafilo</a:t>
            </a:r>
            <a:r>
              <a:rPr lang="en-US" dirty="0"/>
              <a:t> among a strongly Islamized population. Conversions are multiplying.</a:t>
            </a:r>
            <a:endParaRPr lang="fr-BF" dirty="0"/>
          </a:p>
        </p:txBody>
      </p:sp>
    </p:spTree>
    <p:extLst>
      <p:ext uri="{BB962C8B-B14F-4D97-AF65-F5344CB8AC3E}">
        <p14:creationId xmlns:p14="http://schemas.microsoft.com/office/powerpoint/2010/main" val="3373270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37C975-BFC7-181B-02A0-223E758A6E23}"/>
              </a:ext>
            </a:extLst>
          </p:cNvPr>
          <p:cNvSpPr>
            <a:spLocks noGrp="1"/>
          </p:cNvSpPr>
          <p:nvPr>
            <p:ph type="title"/>
          </p:nvPr>
        </p:nvSpPr>
        <p:spPr>
          <a:xfrm>
            <a:off x="838200" y="365126"/>
            <a:ext cx="10515600" cy="888488"/>
          </a:xfrm>
        </p:spPr>
        <p:txBody>
          <a:bodyPr/>
          <a:lstStyle/>
          <a:p>
            <a:r>
              <a:rPr lang="fr-FR" dirty="0"/>
              <a:t>The </a:t>
            </a:r>
            <a:r>
              <a:rPr lang="fr-FR" dirty="0" err="1"/>
              <a:t>Seye</a:t>
            </a:r>
            <a:endParaRPr lang="fr-BF" dirty="0"/>
          </a:p>
        </p:txBody>
      </p:sp>
      <p:pic>
        <p:nvPicPr>
          <p:cNvPr id="9" name="Espace réservé du contenu 8" descr="Une image contenant habits, personne, plein air, arbre&#10;&#10;Description générée automatiquement">
            <a:extLst>
              <a:ext uri="{FF2B5EF4-FFF2-40B4-BE49-F238E27FC236}">
                <a16:creationId xmlns:a16="http://schemas.microsoft.com/office/drawing/2014/main" id="{0D4A5B4D-95DB-A74A-4E45-3474842F8E0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1180" y="1253614"/>
            <a:ext cx="9669640" cy="4923349"/>
          </a:xfrm>
        </p:spPr>
      </p:pic>
    </p:spTree>
    <p:extLst>
      <p:ext uri="{BB962C8B-B14F-4D97-AF65-F5344CB8AC3E}">
        <p14:creationId xmlns:p14="http://schemas.microsoft.com/office/powerpoint/2010/main" val="2869307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C2FE75-873D-397F-F4D2-AF456FA28CFA}"/>
              </a:ext>
            </a:extLst>
          </p:cNvPr>
          <p:cNvSpPr>
            <a:spLocks noGrp="1"/>
          </p:cNvSpPr>
          <p:nvPr>
            <p:ph type="title"/>
          </p:nvPr>
        </p:nvSpPr>
        <p:spPr>
          <a:xfrm>
            <a:off x="838200" y="365125"/>
            <a:ext cx="10515600" cy="1065469"/>
          </a:xfrm>
        </p:spPr>
        <p:txBody>
          <a:bodyPr/>
          <a:lstStyle/>
          <a:p>
            <a:r>
              <a:rPr lang="fr-FR" dirty="0"/>
              <a:t>And </a:t>
            </a:r>
            <a:r>
              <a:rPr lang="fr-FR" dirty="0" err="1"/>
              <a:t>Gorlan</a:t>
            </a:r>
            <a:endParaRPr lang="fr-BF" dirty="0"/>
          </a:p>
        </p:txBody>
      </p:sp>
      <p:pic>
        <p:nvPicPr>
          <p:cNvPr id="9" name="Espace réservé du contenu 8" descr="Une image contenant habits, plein air, personne, meubles&#10;&#10;Description générée automatiquement">
            <a:extLst>
              <a:ext uri="{FF2B5EF4-FFF2-40B4-BE49-F238E27FC236}">
                <a16:creationId xmlns:a16="http://schemas.microsoft.com/office/drawing/2014/main" id="{37FFEF6B-2ACF-AFAC-D416-1F18D27FF06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8581" y="1430594"/>
            <a:ext cx="8775290" cy="5062281"/>
          </a:xfrm>
        </p:spPr>
      </p:pic>
    </p:spTree>
    <p:extLst>
      <p:ext uri="{BB962C8B-B14F-4D97-AF65-F5344CB8AC3E}">
        <p14:creationId xmlns:p14="http://schemas.microsoft.com/office/powerpoint/2010/main" val="382284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766019-C155-B43E-9056-39B3926DCD95}"/>
              </a:ext>
            </a:extLst>
          </p:cNvPr>
          <p:cNvSpPr>
            <a:spLocks noGrp="1"/>
          </p:cNvSpPr>
          <p:nvPr>
            <p:ph type="title"/>
          </p:nvPr>
        </p:nvSpPr>
        <p:spPr>
          <a:xfrm>
            <a:off x="838200" y="365125"/>
            <a:ext cx="10515600" cy="858991"/>
          </a:xfrm>
        </p:spPr>
        <p:txBody>
          <a:bodyPr/>
          <a:lstStyle/>
          <a:p>
            <a:r>
              <a:rPr lang="fr-FR" dirty="0"/>
              <a:t>1.	</a:t>
            </a:r>
            <a:r>
              <a:rPr lang="fr-FR" dirty="0" err="1"/>
              <a:t>Personal</a:t>
            </a:r>
            <a:r>
              <a:rPr lang="fr-FR" dirty="0"/>
              <a:t> Introduction (1 minute)</a:t>
            </a:r>
            <a:endParaRPr lang="fr-BF" dirty="0"/>
          </a:p>
        </p:txBody>
      </p:sp>
      <p:sp>
        <p:nvSpPr>
          <p:cNvPr id="3" name="Espace réservé du contenu 2">
            <a:extLst>
              <a:ext uri="{FF2B5EF4-FFF2-40B4-BE49-F238E27FC236}">
                <a16:creationId xmlns:a16="http://schemas.microsoft.com/office/drawing/2014/main" id="{C4C3E6EF-556D-6CE0-F908-07EB13CFCF81}"/>
              </a:ext>
            </a:extLst>
          </p:cNvPr>
          <p:cNvSpPr>
            <a:spLocks noGrp="1"/>
          </p:cNvSpPr>
          <p:nvPr>
            <p:ph idx="1"/>
          </p:nvPr>
        </p:nvSpPr>
        <p:spPr>
          <a:xfrm>
            <a:off x="838200" y="1371600"/>
            <a:ext cx="10515600" cy="4805363"/>
          </a:xfrm>
        </p:spPr>
        <p:txBody>
          <a:bodyPr>
            <a:normAutofit fontScale="92500" lnSpcReduction="10000"/>
          </a:bodyPr>
          <a:lstStyle/>
          <a:p>
            <a:r>
              <a:rPr lang="en-US" dirty="0"/>
              <a:t>My name is Pastor Urban </a:t>
            </a:r>
            <a:r>
              <a:rPr lang="en-US" dirty="0" err="1"/>
              <a:t>Kouka</a:t>
            </a:r>
            <a:r>
              <a:rPr lang="en-US" dirty="0"/>
              <a:t> </a:t>
            </a:r>
            <a:r>
              <a:rPr lang="en-US" dirty="0" err="1"/>
              <a:t>Ouedraogo</a:t>
            </a:r>
            <a:r>
              <a:rPr lang="en-US" dirty="0"/>
              <a:t>. I come from Burkina Faso, a country geographically located in the heart of West Africa. I am married to one wife, father of 4 children and grandfather of 6 grandchildren. 
Professionally, I worked in a bank in the past, before asking to voluntarily leave to devote myself more to the Lord's work, full-time. 
At present, I am the titular pastor of a local church of the Assemblies of God and Director of the Missiological Institute of Francophone Africa (IMAF), formerly known as the Missiological Institute of the Sahel (IMS).
I thank God for his presence among us. And I say thank you to the people in charge of GlobeServe for the </a:t>
            </a:r>
            <a:r>
              <a:rPr lang="en-US" dirty="0" err="1"/>
              <a:t>honour</a:t>
            </a:r>
            <a:r>
              <a:rPr lang="en-US" dirty="0"/>
              <a:t> of speaking. 
I am therefore going to present my report to you on behalf of the Francophone West Africa Region.</a:t>
            </a:r>
            <a:endParaRPr lang="fr-BF" dirty="0"/>
          </a:p>
        </p:txBody>
      </p:sp>
    </p:spTree>
    <p:extLst>
      <p:ext uri="{BB962C8B-B14F-4D97-AF65-F5344CB8AC3E}">
        <p14:creationId xmlns:p14="http://schemas.microsoft.com/office/powerpoint/2010/main" val="2813935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B2DA88-A5E4-2729-3BD4-B10A4F6A8C98}"/>
              </a:ext>
            </a:extLst>
          </p:cNvPr>
          <p:cNvSpPr>
            <a:spLocks noGrp="1"/>
          </p:cNvSpPr>
          <p:nvPr>
            <p:ph type="title"/>
          </p:nvPr>
        </p:nvSpPr>
        <p:spPr>
          <a:xfrm>
            <a:off x="838200" y="365125"/>
            <a:ext cx="10515600" cy="770501"/>
          </a:xfrm>
        </p:spPr>
        <p:txBody>
          <a:bodyPr>
            <a:normAutofit fontScale="90000"/>
          </a:bodyPr>
          <a:lstStyle/>
          <a:p>
            <a:r>
              <a:rPr lang="en-US" dirty="0"/>
              <a:t>Opportunities and challenges in the region (continued)</a:t>
            </a:r>
            <a:endParaRPr lang="fr-BF" dirty="0"/>
          </a:p>
        </p:txBody>
      </p:sp>
      <p:sp>
        <p:nvSpPr>
          <p:cNvPr id="3" name="Espace réservé du contenu 2">
            <a:extLst>
              <a:ext uri="{FF2B5EF4-FFF2-40B4-BE49-F238E27FC236}">
                <a16:creationId xmlns:a16="http://schemas.microsoft.com/office/drawing/2014/main" id="{21392FA4-A35D-2FF3-563D-9A63D90DE072}"/>
              </a:ext>
            </a:extLst>
          </p:cNvPr>
          <p:cNvSpPr>
            <a:spLocks noGrp="1"/>
          </p:cNvSpPr>
          <p:nvPr>
            <p:ph idx="1"/>
          </p:nvPr>
        </p:nvSpPr>
        <p:spPr>
          <a:xfrm>
            <a:off x="838200" y="1283110"/>
            <a:ext cx="10515600" cy="4893853"/>
          </a:xfrm>
        </p:spPr>
        <p:txBody>
          <a:bodyPr>
            <a:normAutofit/>
          </a:bodyPr>
          <a:lstStyle/>
          <a:p>
            <a:r>
              <a:rPr lang="en-US" dirty="0"/>
              <a:t>The main challenges facing churches and evangelistic programs are essentially about defining the right strategies. In all countries and in most denominations, goodwill is there. But the strategies used are often not the right ones. This is why we often see Pastors who are not trained to meet the missiological needs.
And the last straw is that they sometimes lack the humility to learn. While it is essential for the Church to develop new strategies to adapt to the current context.
However, some names send their elements for formation. This is why the training of these pastors occupies a good place in our various action plans.</a:t>
            </a:r>
            <a:endParaRPr lang="fr-BF" dirty="0"/>
          </a:p>
        </p:txBody>
      </p:sp>
    </p:spTree>
    <p:extLst>
      <p:ext uri="{BB962C8B-B14F-4D97-AF65-F5344CB8AC3E}">
        <p14:creationId xmlns:p14="http://schemas.microsoft.com/office/powerpoint/2010/main" val="1324807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83E08E-6DFE-A25E-C905-860FB0147BD7}"/>
              </a:ext>
            </a:extLst>
          </p:cNvPr>
          <p:cNvSpPr>
            <a:spLocks noGrp="1"/>
          </p:cNvSpPr>
          <p:nvPr>
            <p:ph type="title"/>
          </p:nvPr>
        </p:nvSpPr>
        <p:spPr>
          <a:xfrm>
            <a:off x="838200" y="365126"/>
            <a:ext cx="10515600" cy="888488"/>
          </a:xfrm>
        </p:spPr>
        <p:txBody>
          <a:bodyPr>
            <a:normAutofit fontScale="90000"/>
          </a:bodyPr>
          <a:lstStyle/>
          <a:p>
            <a:r>
              <a:rPr lang="en-US" dirty="0"/>
              <a:t>Opportunities and challenges in the region (continued)</a:t>
            </a:r>
            <a:endParaRPr lang="fr-BF" dirty="0"/>
          </a:p>
        </p:txBody>
      </p:sp>
      <p:sp>
        <p:nvSpPr>
          <p:cNvPr id="3" name="Espace réservé du contenu 2">
            <a:extLst>
              <a:ext uri="{FF2B5EF4-FFF2-40B4-BE49-F238E27FC236}">
                <a16:creationId xmlns:a16="http://schemas.microsoft.com/office/drawing/2014/main" id="{A69B8231-DC87-3CE8-29DA-2F857B3B898D}"/>
              </a:ext>
            </a:extLst>
          </p:cNvPr>
          <p:cNvSpPr>
            <a:spLocks noGrp="1"/>
          </p:cNvSpPr>
          <p:nvPr>
            <p:ph idx="1"/>
          </p:nvPr>
        </p:nvSpPr>
        <p:spPr>
          <a:xfrm>
            <a:off x="838200" y="1415846"/>
            <a:ext cx="10515600" cy="5077028"/>
          </a:xfrm>
        </p:spPr>
        <p:txBody>
          <a:bodyPr>
            <a:normAutofit/>
          </a:bodyPr>
          <a:lstStyle/>
          <a:p>
            <a:r>
              <a:rPr lang="en-US" dirty="0"/>
              <a:t>Socio-political, economic or cultural obstacles include insecurity. Terrorism and everything that can harm missionary work. 
Access to internally displaced people is an opportunity to reach populations that were previously reluctant or who were in areas that were difficult to access.
But at the same time, we have to think about the basic needs of these people such as food, health and decent housing. 
This means that we must think about mobilizing the resources necessary for their survival while we think about a holistic vision for the integral salvation of the human being.</a:t>
            </a:r>
            <a:endParaRPr lang="fr-BF" dirty="0"/>
          </a:p>
        </p:txBody>
      </p:sp>
    </p:spTree>
    <p:extLst>
      <p:ext uri="{BB962C8B-B14F-4D97-AF65-F5344CB8AC3E}">
        <p14:creationId xmlns:p14="http://schemas.microsoft.com/office/powerpoint/2010/main" val="2108441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F0124D-D2D7-9EBD-51F1-74AA8976B7CB}"/>
              </a:ext>
            </a:extLst>
          </p:cNvPr>
          <p:cNvSpPr>
            <a:spLocks noGrp="1"/>
          </p:cNvSpPr>
          <p:nvPr>
            <p:ph type="title"/>
          </p:nvPr>
        </p:nvSpPr>
        <p:spPr/>
        <p:txBody>
          <a:bodyPr/>
          <a:lstStyle/>
          <a:p>
            <a:r>
              <a:rPr lang="fr-FR" dirty="0"/>
              <a:t>6.	</a:t>
            </a:r>
            <a:r>
              <a:rPr lang="en-US" dirty="0"/>
              <a:t>Action Plan by Hubs and Prayer Points: BENIN</a:t>
            </a:r>
            <a:endParaRPr lang="fr-BF" dirty="0"/>
          </a:p>
        </p:txBody>
      </p:sp>
      <p:graphicFrame>
        <p:nvGraphicFramePr>
          <p:cNvPr id="4" name="Espace réservé du contenu 3">
            <a:extLst>
              <a:ext uri="{FF2B5EF4-FFF2-40B4-BE49-F238E27FC236}">
                <a16:creationId xmlns:a16="http://schemas.microsoft.com/office/drawing/2014/main" id="{952CDFA4-E6D6-CBCC-D3A4-A9420C14E836}"/>
              </a:ext>
            </a:extLst>
          </p:cNvPr>
          <p:cNvGraphicFramePr>
            <a:graphicFrameLocks noGrp="1"/>
          </p:cNvGraphicFramePr>
          <p:nvPr>
            <p:ph idx="1"/>
            <p:extLst>
              <p:ext uri="{D42A27DB-BD31-4B8C-83A1-F6EECF244321}">
                <p14:modId xmlns:p14="http://schemas.microsoft.com/office/powerpoint/2010/main" val="3559091328"/>
              </p:ext>
            </p:extLst>
          </p:nvPr>
        </p:nvGraphicFramePr>
        <p:xfrm>
          <a:off x="838200" y="1843549"/>
          <a:ext cx="10370574" cy="4350773"/>
        </p:xfrm>
        <a:graphic>
          <a:graphicData uri="http://schemas.openxmlformats.org/drawingml/2006/table">
            <a:tbl>
              <a:tblPr firstRow="1" firstCol="1" bandRow="1">
                <a:tableStyleId>{5C22544A-7EE6-4342-B048-85BDC9FD1C3A}</a:tableStyleId>
              </a:tblPr>
              <a:tblGrid>
                <a:gridCol w="2353621">
                  <a:extLst>
                    <a:ext uri="{9D8B030D-6E8A-4147-A177-3AD203B41FA5}">
                      <a16:colId xmlns:a16="http://schemas.microsoft.com/office/drawing/2014/main" val="1390880615"/>
                    </a:ext>
                  </a:extLst>
                </a:gridCol>
                <a:gridCol w="3300837">
                  <a:extLst>
                    <a:ext uri="{9D8B030D-6E8A-4147-A177-3AD203B41FA5}">
                      <a16:colId xmlns:a16="http://schemas.microsoft.com/office/drawing/2014/main" val="1055852309"/>
                    </a:ext>
                  </a:extLst>
                </a:gridCol>
                <a:gridCol w="2673057">
                  <a:extLst>
                    <a:ext uri="{9D8B030D-6E8A-4147-A177-3AD203B41FA5}">
                      <a16:colId xmlns:a16="http://schemas.microsoft.com/office/drawing/2014/main" val="187464428"/>
                    </a:ext>
                  </a:extLst>
                </a:gridCol>
                <a:gridCol w="2043059">
                  <a:extLst>
                    <a:ext uri="{9D8B030D-6E8A-4147-A177-3AD203B41FA5}">
                      <a16:colId xmlns:a16="http://schemas.microsoft.com/office/drawing/2014/main" val="362368173"/>
                    </a:ext>
                  </a:extLst>
                </a:gridCol>
              </a:tblGrid>
              <a:tr h="669349">
                <a:tc>
                  <a:txBody>
                    <a:bodyPr/>
                    <a:lstStyle/>
                    <a:p>
                      <a:pPr algn="ctr"/>
                      <a:r>
                        <a:rPr lang="fr-BE" sz="2000" kern="100" dirty="0">
                          <a:effectLst/>
                        </a:rPr>
                        <a:t>Actions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Objectives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Target audience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Timing and planning</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6203145"/>
                  </a:ext>
                </a:extLst>
              </a:tr>
              <a:tr h="1673374">
                <a:tc>
                  <a:txBody>
                    <a:bodyPr/>
                    <a:lstStyle/>
                    <a:p>
                      <a:pPr algn="ctr"/>
                      <a:r>
                        <a:rPr lang="en-US" sz="2000" kern="100" dirty="0">
                          <a:effectLst/>
                        </a:rPr>
                        <a:t>In-person or online Committee meetings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Relancer les activités du comité et rendre l’équipe plus dynamique.</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a:effectLst/>
                        </a:rPr>
                        <a:t>Les membres du bureau hubs</a:t>
                      </a:r>
                      <a:endParaRPr lang="fr-BF"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a:effectLst/>
                        </a:rPr>
                        <a:t>Juillet 2024</a:t>
                      </a:r>
                      <a:endParaRPr lang="fr-BF" sz="2000" kern="100">
                        <a:effectLst/>
                      </a:endParaRPr>
                    </a:p>
                    <a:p>
                      <a:pPr algn="ctr"/>
                      <a:r>
                        <a:rPr lang="fr-BE" sz="2000" kern="100">
                          <a:effectLst/>
                        </a:rPr>
                        <a:t>Septembre 2024</a:t>
                      </a:r>
                      <a:endParaRPr lang="fr-BF" sz="2000" kern="100">
                        <a:effectLst/>
                      </a:endParaRPr>
                    </a:p>
                    <a:p>
                      <a:pPr algn="ctr"/>
                      <a:r>
                        <a:rPr lang="fr-BE" sz="2000" kern="100">
                          <a:effectLst/>
                        </a:rPr>
                        <a:t>Novembre 2024</a:t>
                      </a:r>
                      <a:endParaRPr lang="fr-BF"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02953724"/>
                  </a:ext>
                </a:extLst>
              </a:tr>
              <a:tr h="1673374">
                <a:tc>
                  <a:txBody>
                    <a:bodyPr/>
                    <a:lstStyle/>
                    <a:p>
                      <a:pPr algn="ctr"/>
                      <a:r>
                        <a:rPr lang="en-US" sz="2000" kern="100" dirty="0">
                          <a:effectLst/>
                        </a:rPr>
                        <a:t>Organizing several Bible study sessions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Strengthening the capacities of actors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Representatives</a:t>
                      </a:r>
                      <a:r>
                        <a:rPr lang="fr-BE" sz="2000" kern="100" dirty="0">
                          <a:effectLst/>
                        </a:rPr>
                        <a:t> of the </a:t>
                      </a:r>
                      <a:r>
                        <a:rPr lang="fr-BE" sz="2000" kern="100" dirty="0" err="1">
                          <a:effectLst/>
                        </a:rPr>
                        <a:t>regions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2nd </a:t>
                      </a:r>
                      <a:r>
                        <a:rPr lang="fr-BE" sz="2000" kern="100" dirty="0" err="1">
                          <a:effectLst/>
                        </a:rPr>
                        <a:t>half</a:t>
                      </a:r>
                      <a:r>
                        <a:rPr lang="fr-BE" sz="2000" kern="100" dirty="0">
                          <a:effectLst/>
                        </a:rPr>
                        <a:t> of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23526758"/>
                  </a:ext>
                </a:extLst>
              </a:tr>
              <a:tr h="334676">
                <a:tc>
                  <a:txBody>
                    <a:bodyPr/>
                    <a:lstStyle/>
                    <a:p>
                      <a:pPr algn="ctr"/>
                      <a:r>
                        <a:rPr lang="fr-BE" sz="2000" kern="100" dirty="0">
                          <a:effectLst/>
                        </a:rPr>
                        <a:t>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a:effectLst/>
                        </a:rPr>
                        <a:t> </a:t>
                      </a:r>
                      <a:endParaRPr lang="fr-BF"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a:effectLst/>
                        </a:rPr>
                        <a:t> </a:t>
                      </a:r>
                      <a:endParaRPr lang="fr-BF"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40494978"/>
                  </a:ext>
                </a:extLst>
              </a:tr>
            </a:tbl>
          </a:graphicData>
        </a:graphic>
      </p:graphicFrame>
    </p:spTree>
    <p:extLst>
      <p:ext uri="{BB962C8B-B14F-4D97-AF65-F5344CB8AC3E}">
        <p14:creationId xmlns:p14="http://schemas.microsoft.com/office/powerpoint/2010/main" val="414458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B85651-BD35-D0D1-26CE-37AE5CB91B45}"/>
              </a:ext>
            </a:extLst>
          </p:cNvPr>
          <p:cNvSpPr>
            <a:spLocks noGrp="1"/>
          </p:cNvSpPr>
          <p:nvPr>
            <p:ph type="title"/>
          </p:nvPr>
        </p:nvSpPr>
        <p:spPr>
          <a:xfrm>
            <a:off x="838200" y="365125"/>
            <a:ext cx="10515600" cy="901815"/>
          </a:xfrm>
        </p:spPr>
        <p:txBody>
          <a:bodyPr>
            <a:normAutofit/>
          </a:bodyPr>
          <a:lstStyle/>
          <a:p>
            <a:r>
              <a:rPr lang="en-US" sz="3600" dirty="0"/>
              <a:t>Action plan by Hubs and prayer points: BURKINA FASO</a:t>
            </a:r>
            <a:endParaRPr lang="fr-BF" sz="3600" dirty="0"/>
          </a:p>
        </p:txBody>
      </p:sp>
      <p:graphicFrame>
        <p:nvGraphicFramePr>
          <p:cNvPr id="6" name="Espace réservé du contenu 5">
            <a:extLst>
              <a:ext uri="{FF2B5EF4-FFF2-40B4-BE49-F238E27FC236}">
                <a16:creationId xmlns:a16="http://schemas.microsoft.com/office/drawing/2014/main" id="{F6E96730-A04D-D514-0E36-5BA6B6099B9E}"/>
              </a:ext>
            </a:extLst>
          </p:cNvPr>
          <p:cNvGraphicFramePr>
            <a:graphicFrameLocks noGrp="1"/>
          </p:cNvGraphicFramePr>
          <p:nvPr>
            <p:ph idx="1"/>
            <p:extLst>
              <p:ext uri="{D42A27DB-BD31-4B8C-83A1-F6EECF244321}">
                <p14:modId xmlns:p14="http://schemas.microsoft.com/office/powerpoint/2010/main" val="2549214579"/>
              </p:ext>
            </p:extLst>
          </p:nvPr>
        </p:nvGraphicFramePr>
        <p:xfrm>
          <a:off x="599382" y="1266940"/>
          <a:ext cx="10993235" cy="5442795"/>
        </p:xfrm>
        <a:graphic>
          <a:graphicData uri="http://schemas.openxmlformats.org/drawingml/2006/table">
            <a:tbl>
              <a:tblPr firstRow="1" firstCol="1" bandRow="1">
                <a:tableStyleId>{5C22544A-7EE6-4342-B048-85BDC9FD1C3A}</a:tableStyleId>
              </a:tblPr>
              <a:tblGrid>
                <a:gridCol w="2886418">
                  <a:extLst>
                    <a:ext uri="{9D8B030D-6E8A-4147-A177-3AD203B41FA5}">
                      <a16:colId xmlns:a16="http://schemas.microsoft.com/office/drawing/2014/main" val="2171171119"/>
                    </a:ext>
                  </a:extLst>
                </a:gridCol>
                <a:gridCol w="3107541">
                  <a:extLst>
                    <a:ext uri="{9D8B030D-6E8A-4147-A177-3AD203B41FA5}">
                      <a16:colId xmlns:a16="http://schemas.microsoft.com/office/drawing/2014/main" val="1030978973"/>
                    </a:ext>
                  </a:extLst>
                </a:gridCol>
                <a:gridCol w="2833550">
                  <a:extLst>
                    <a:ext uri="{9D8B030D-6E8A-4147-A177-3AD203B41FA5}">
                      <a16:colId xmlns:a16="http://schemas.microsoft.com/office/drawing/2014/main" val="1550956924"/>
                    </a:ext>
                  </a:extLst>
                </a:gridCol>
                <a:gridCol w="2165726">
                  <a:extLst>
                    <a:ext uri="{9D8B030D-6E8A-4147-A177-3AD203B41FA5}">
                      <a16:colId xmlns:a16="http://schemas.microsoft.com/office/drawing/2014/main" val="3384232604"/>
                    </a:ext>
                  </a:extLst>
                </a:gridCol>
              </a:tblGrid>
              <a:tr h="602846">
                <a:tc>
                  <a:txBody>
                    <a:bodyPr/>
                    <a:lstStyle/>
                    <a:p>
                      <a:pPr algn="ctr"/>
                      <a:r>
                        <a:rPr lang="fr-BE" sz="2000" kern="100">
                          <a:effectLst/>
                        </a:rPr>
                        <a:t>Actions </a:t>
                      </a:r>
                      <a:endParaRPr lang="fr-BF"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Objectives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Target audience</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Timing and planning</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69413446"/>
                  </a:ext>
                </a:extLst>
              </a:tr>
              <a:tr h="904268">
                <a:tc>
                  <a:txBody>
                    <a:bodyPr/>
                    <a:lstStyle/>
                    <a:p>
                      <a:pPr algn="ctr"/>
                      <a:r>
                        <a:rPr lang="en-US" sz="2000" kern="100" dirty="0">
                          <a:effectLst/>
                        </a:rPr>
                        <a:t>Online meeting of the Committee members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Statutory</a:t>
                      </a:r>
                      <a:r>
                        <a:rPr lang="fr-BE" sz="2000" kern="100" dirty="0">
                          <a:effectLst/>
                        </a:rPr>
                        <a:t> meeting</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Committee</a:t>
                      </a:r>
                      <a:r>
                        <a:rPr lang="fr-BE" sz="2000" kern="100" dirty="0">
                          <a:effectLst/>
                        </a:rPr>
                        <a:t> </a:t>
                      </a:r>
                      <a:r>
                        <a:rPr lang="fr-BE" sz="2000" kern="100" dirty="0" err="1">
                          <a:effectLst/>
                        </a:rPr>
                        <a:t>Members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09 July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4494404"/>
                  </a:ext>
                </a:extLst>
              </a:tr>
              <a:tr h="904568">
                <a:tc>
                  <a:txBody>
                    <a:bodyPr/>
                    <a:lstStyle/>
                    <a:p>
                      <a:pPr algn="ctr"/>
                      <a:r>
                        <a:rPr lang="en-US" sz="2000" kern="100" dirty="0">
                          <a:effectLst/>
                        </a:rPr>
                        <a:t>Meeting 1 of the members of the Hubs in person</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Rencontre statutaire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The members of the Hubs among ourselves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July 23,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8987920"/>
                  </a:ext>
                </a:extLst>
              </a:tr>
              <a:tr h="904568">
                <a:tc>
                  <a:txBody>
                    <a:bodyPr/>
                    <a:lstStyle/>
                    <a:p>
                      <a:pPr algn="ctr"/>
                      <a:r>
                        <a:rPr lang="en-US" sz="2000" kern="100" dirty="0">
                          <a:effectLst/>
                        </a:rPr>
                        <a:t>Face-to-face meeting of regional managers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Training Missionaries in Discovery Bible Studies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The </a:t>
                      </a:r>
                      <a:r>
                        <a:rPr lang="fr-BE" sz="2000" kern="100" dirty="0" err="1">
                          <a:effectLst/>
                        </a:rPr>
                        <a:t>missionaries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July 23,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65253925"/>
                  </a:ext>
                </a:extLst>
              </a:tr>
              <a:tr h="2109959">
                <a:tc>
                  <a:txBody>
                    <a:bodyPr/>
                    <a:lstStyle/>
                    <a:p>
                      <a:pPr algn="ctr"/>
                      <a:r>
                        <a:rPr lang="en-US" sz="2000" kern="100" dirty="0">
                          <a:effectLst/>
                        </a:rPr>
                        <a:t>Meeting 2 of the Hubs members with the participation of a representative of GlobeServe International</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Statutory</a:t>
                      </a:r>
                      <a:r>
                        <a:rPr lang="fr-BE" sz="2000" kern="100" dirty="0">
                          <a:effectLst/>
                        </a:rPr>
                        <a:t> meeting</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Hubs members and a representative from GlobeServe International</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September</a:t>
                      </a:r>
                      <a:r>
                        <a:rPr lang="fr-BE" sz="2000" kern="100" dirty="0">
                          <a:effectLst/>
                        </a:rPr>
                        <a:t> 17, 2024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63472276"/>
                  </a:ext>
                </a:extLst>
              </a:tr>
            </a:tbl>
          </a:graphicData>
        </a:graphic>
      </p:graphicFrame>
    </p:spTree>
    <p:extLst>
      <p:ext uri="{BB962C8B-B14F-4D97-AF65-F5344CB8AC3E}">
        <p14:creationId xmlns:p14="http://schemas.microsoft.com/office/powerpoint/2010/main" val="1859650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6C7358-87E4-12C8-B155-D4C74BAE63C9}"/>
              </a:ext>
            </a:extLst>
          </p:cNvPr>
          <p:cNvSpPr>
            <a:spLocks noGrp="1"/>
          </p:cNvSpPr>
          <p:nvPr>
            <p:ph type="title"/>
          </p:nvPr>
        </p:nvSpPr>
        <p:spPr/>
        <p:txBody>
          <a:bodyPr/>
          <a:lstStyle/>
          <a:p>
            <a:r>
              <a:rPr lang="en-US" dirty="0"/>
              <a:t>Action plan by Hubs and prayer points: BURKINA FASO (cont'd</a:t>
            </a:r>
            <a:r>
              <a:rPr lang="fr-FR" dirty="0"/>
              <a:t>)</a:t>
            </a:r>
            <a:endParaRPr lang="fr-BF" dirty="0"/>
          </a:p>
        </p:txBody>
      </p:sp>
      <p:graphicFrame>
        <p:nvGraphicFramePr>
          <p:cNvPr id="4" name="Espace réservé du contenu 3">
            <a:extLst>
              <a:ext uri="{FF2B5EF4-FFF2-40B4-BE49-F238E27FC236}">
                <a16:creationId xmlns:a16="http://schemas.microsoft.com/office/drawing/2014/main" id="{1715C102-71F6-565F-9BB1-08AF48814BF3}"/>
              </a:ext>
            </a:extLst>
          </p:cNvPr>
          <p:cNvGraphicFramePr>
            <a:graphicFrameLocks noGrp="1"/>
          </p:cNvGraphicFramePr>
          <p:nvPr>
            <p:ph idx="1"/>
            <p:extLst>
              <p:ext uri="{D42A27DB-BD31-4B8C-83A1-F6EECF244321}">
                <p14:modId xmlns:p14="http://schemas.microsoft.com/office/powerpoint/2010/main" val="3519078901"/>
              </p:ext>
            </p:extLst>
          </p:nvPr>
        </p:nvGraphicFramePr>
        <p:xfrm>
          <a:off x="838199" y="1902542"/>
          <a:ext cx="10385323" cy="4749921"/>
        </p:xfrm>
        <a:graphic>
          <a:graphicData uri="http://schemas.openxmlformats.org/drawingml/2006/table">
            <a:tbl>
              <a:tblPr firstRow="1" firstCol="1" bandRow="1">
                <a:tableStyleId>{5C22544A-7EE6-4342-B048-85BDC9FD1C3A}</a:tableStyleId>
              </a:tblPr>
              <a:tblGrid>
                <a:gridCol w="2356969">
                  <a:extLst>
                    <a:ext uri="{9D8B030D-6E8A-4147-A177-3AD203B41FA5}">
                      <a16:colId xmlns:a16="http://schemas.microsoft.com/office/drawing/2014/main" val="494004649"/>
                    </a:ext>
                  </a:extLst>
                </a:gridCol>
                <a:gridCol w="3305532">
                  <a:extLst>
                    <a:ext uri="{9D8B030D-6E8A-4147-A177-3AD203B41FA5}">
                      <a16:colId xmlns:a16="http://schemas.microsoft.com/office/drawing/2014/main" val="3681044616"/>
                    </a:ext>
                  </a:extLst>
                </a:gridCol>
                <a:gridCol w="2676858">
                  <a:extLst>
                    <a:ext uri="{9D8B030D-6E8A-4147-A177-3AD203B41FA5}">
                      <a16:colId xmlns:a16="http://schemas.microsoft.com/office/drawing/2014/main" val="4075315121"/>
                    </a:ext>
                  </a:extLst>
                </a:gridCol>
                <a:gridCol w="2045964">
                  <a:extLst>
                    <a:ext uri="{9D8B030D-6E8A-4147-A177-3AD203B41FA5}">
                      <a16:colId xmlns:a16="http://schemas.microsoft.com/office/drawing/2014/main" val="3894534767"/>
                    </a:ext>
                  </a:extLst>
                </a:gridCol>
              </a:tblGrid>
              <a:tr h="1669212">
                <a:tc>
                  <a:txBody>
                    <a:bodyPr/>
                    <a:lstStyle/>
                    <a:p>
                      <a:pPr algn="ctr"/>
                      <a:r>
                        <a:rPr lang="fr-BE" sz="2400" kern="100" dirty="0">
                          <a:effectLst/>
                        </a:rPr>
                        <a:t>Training of </a:t>
                      </a:r>
                      <a:r>
                        <a:rPr lang="fr-BE" sz="2400" kern="100" dirty="0" err="1">
                          <a:effectLst/>
                        </a:rPr>
                        <a:t>Trainers</a:t>
                      </a:r>
                      <a:r>
                        <a:rPr lang="fr-BE" sz="2400" kern="100" dirty="0">
                          <a:effectLst/>
                        </a:rPr>
                        <a:t> Meeting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00" dirty="0">
                          <a:effectLst/>
                        </a:rPr>
                        <a:t>Strengthen the current team of trainers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400" kern="100" dirty="0">
                          <a:effectLst/>
                        </a:rPr>
                        <a:t>The </a:t>
                      </a:r>
                      <a:r>
                        <a:rPr lang="fr-BE" sz="2400" kern="100" dirty="0" err="1">
                          <a:effectLst/>
                        </a:rPr>
                        <a:t>trainers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00" dirty="0">
                          <a:effectLst/>
                        </a:rPr>
                        <a:t>October 22 to 24,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822275"/>
                  </a:ext>
                </a:extLst>
              </a:tr>
              <a:tr h="1669212">
                <a:tc>
                  <a:txBody>
                    <a:bodyPr/>
                    <a:lstStyle/>
                    <a:p>
                      <a:pPr algn="ctr"/>
                      <a:r>
                        <a:rPr lang="fr-BE" sz="2400" kern="100" dirty="0" err="1">
                          <a:effectLst/>
                        </a:rPr>
                        <a:t>Organization</a:t>
                      </a:r>
                      <a:r>
                        <a:rPr lang="fr-BE" sz="2400" kern="100" dirty="0">
                          <a:effectLst/>
                        </a:rPr>
                        <a:t> of </a:t>
                      </a:r>
                      <a:r>
                        <a:rPr lang="fr-BE" sz="2400" kern="100" dirty="0" err="1">
                          <a:effectLst/>
                        </a:rPr>
                        <a:t>regional</a:t>
                      </a:r>
                      <a:r>
                        <a:rPr lang="fr-BE" sz="2400" kern="100" dirty="0">
                          <a:effectLst/>
                        </a:rPr>
                        <a:t> </a:t>
                      </a:r>
                      <a:r>
                        <a:rPr lang="fr-BE" sz="2400" kern="100" dirty="0" err="1">
                          <a:effectLst/>
                        </a:rPr>
                        <a:t>EDMs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00" dirty="0">
                          <a:effectLst/>
                        </a:rPr>
                        <a:t>Shaping and seeing progress with unreached peoples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00" dirty="0">
                          <a:effectLst/>
                        </a:rPr>
                        <a:t>Regional representatives in the zones of Bobo, </a:t>
                      </a:r>
                      <a:r>
                        <a:rPr lang="en-US" sz="2400" kern="100" dirty="0" err="1">
                          <a:effectLst/>
                        </a:rPr>
                        <a:t>Gaoua</a:t>
                      </a:r>
                      <a:r>
                        <a:rPr lang="en-US" sz="2400" kern="100" dirty="0">
                          <a:effectLst/>
                        </a:rPr>
                        <a:t>, Fada and Léo</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00" dirty="0">
                          <a:effectLst/>
                        </a:rPr>
                        <a:t>From October 29 to November 15,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14789659"/>
                  </a:ext>
                </a:extLst>
              </a:tr>
              <a:tr h="1251909">
                <a:tc>
                  <a:txBody>
                    <a:bodyPr/>
                    <a:lstStyle/>
                    <a:p>
                      <a:pPr algn="ctr"/>
                      <a:r>
                        <a:rPr lang="fr-BE" sz="2400" kern="100" dirty="0" err="1">
                          <a:effectLst/>
                        </a:rPr>
                        <a:t>Recycling</a:t>
                      </a:r>
                      <a:r>
                        <a:rPr lang="fr-BE" sz="2400" kern="100" dirty="0">
                          <a:effectLst/>
                        </a:rPr>
                        <a:t> on </a:t>
                      </a:r>
                      <a:r>
                        <a:rPr lang="fr-BE" sz="2400" kern="100" dirty="0" err="1">
                          <a:effectLst/>
                        </a:rPr>
                        <a:t>GlobeServe's</a:t>
                      </a:r>
                      <a:r>
                        <a:rPr lang="fr-BE" sz="2400" kern="100" dirty="0">
                          <a:effectLst/>
                        </a:rPr>
                        <a:t> Vision</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400" kern="100" dirty="0">
                          <a:effectLst/>
                        </a:rPr>
                        <a:t>Organize Discovery Bible Study Sessions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400" kern="100">
                          <a:effectLst/>
                        </a:rPr>
                        <a:t> </a:t>
                      </a:r>
                      <a:endParaRPr lang="fr-BF"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400" kern="100" dirty="0">
                          <a:effectLst/>
                        </a:rPr>
                        <a:t>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26053610"/>
                  </a:ext>
                </a:extLst>
              </a:tr>
            </a:tbl>
          </a:graphicData>
        </a:graphic>
      </p:graphicFrame>
    </p:spTree>
    <p:extLst>
      <p:ext uri="{BB962C8B-B14F-4D97-AF65-F5344CB8AC3E}">
        <p14:creationId xmlns:p14="http://schemas.microsoft.com/office/powerpoint/2010/main" val="905288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74D1BF-91BA-D876-144E-6CAEBDB4CF5E}"/>
              </a:ext>
            </a:extLst>
          </p:cNvPr>
          <p:cNvSpPr>
            <a:spLocks noGrp="1"/>
          </p:cNvSpPr>
          <p:nvPr>
            <p:ph type="title"/>
          </p:nvPr>
        </p:nvSpPr>
        <p:spPr/>
        <p:txBody>
          <a:bodyPr/>
          <a:lstStyle/>
          <a:p>
            <a:r>
              <a:rPr lang="en-US" dirty="0"/>
              <a:t>Action Plan by Hubs and Prayer Points: IVORY COAST</a:t>
            </a:r>
            <a:endParaRPr lang="fr-BF" dirty="0"/>
          </a:p>
        </p:txBody>
      </p:sp>
      <p:graphicFrame>
        <p:nvGraphicFramePr>
          <p:cNvPr id="4" name="Espace réservé du contenu 3">
            <a:extLst>
              <a:ext uri="{FF2B5EF4-FFF2-40B4-BE49-F238E27FC236}">
                <a16:creationId xmlns:a16="http://schemas.microsoft.com/office/drawing/2014/main" id="{834A9382-3BD9-350D-D690-5E3DA90C1177}"/>
              </a:ext>
            </a:extLst>
          </p:cNvPr>
          <p:cNvGraphicFramePr>
            <a:graphicFrameLocks noGrp="1"/>
          </p:cNvGraphicFramePr>
          <p:nvPr>
            <p:ph idx="1"/>
            <p:extLst>
              <p:ext uri="{D42A27DB-BD31-4B8C-83A1-F6EECF244321}">
                <p14:modId xmlns:p14="http://schemas.microsoft.com/office/powerpoint/2010/main" val="2028340677"/>
              </p:ext>
            </p:extLst>
          </p:nvPr>
        </p:nvGraphicFramePr>
        <p:xfrm>
          <a:off x="838200" y="1690688"/>
          <a:ext cx="10370574" cy="4818052"/>
        </p:xfrm>
        <a:graphic>
          <a:graphicData uri="http://schemas.openxmlformats.org/drawingml/2006/table">
            <a:tbl>
              <a:tblPr firstRow="1" firstCol="1" bandRow="1">
                <a:tableStyleId>{5C22544A-7EE6-4342-B048-85BDC9FD1C3A}</a:tableStyleId>
              </a:tblPr>
              <a:tblGrid>
                <a:gridCol w="2353621">
                  <a:extLst>
                    <a:ext uri="{9D8B030D-6E8A-4147-A177-3AD203B41FA5}">
                      <a16:colId xmlns:a16="http://schemas.microsoft.com/office/drawing/2014/main" val="3320697353"/>
                    </a:ext>
                  </a:extLst>
                </a:gridCol>
                <a:gridCol w="3300837">
                  <a:extLst>
                    <a:ext uri="{9D8B030D-6E8A-4147-A177-3AD203B41FA5}">
                      <a16:colId xmlns:a16="http://schemas.microsoft.com/office/drawing/2014/main" val="557185626"/>
                    </a:ext>
                  </a:extLst>
                </a:gridCol>
                <a:gridCol w="2662359">
                  <a:extLst>
                    <a:ext uri="{9D8B030D-6E8A-4147-A177-3AD203B41FA5}">
                      <a16:colId xmlns:a16="http://schemas.microsoft.com/office/drawing/2014/main" val="4062621527"/>
                    </a:ext>
                  </a:extLst>
                </a:gridCol>
                <a:gridCol w="2053757">
                  <a:extLst>
                    <a:ext uri="{9D8B030D-6E8A-4147-A177-3AD203B41FA5}">
                      <a16:colId xmlns:a16="http://schemas.microsoft.com/office/drawing/2014/main" val="2337902237"/>
                    </a:ext>
                  </a:extLst>
                </a:gridCol>
              </a:tblGrid>
              <a:tr h="676626">
                <a:tc>
                  <a:txBody>
                    <a:bodyPr/>
                    <a:lstStyle/>
                    <a:p>
                      <a:pPr algn="ctr"/>
                      <a:r>
                        <a:rPr lang="fr-BE" sz="2000" kern="100">
                          <a:effectLst/>
                        </a:rPr>
                        <a:t>Actions </a:t>
                      </a:r>
                      <a:endParaRPr lang="fr-BF"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Objectives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Target audience</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Timing and planning</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75468833"/>
                  </a:ext>
                </a:extLst>
              </a:tr>
              <a:tr h="1014940">
                <a:tc>
                  <a:txBody>
                    <a:bodyPr/>
                    <a:lstStyle/>
                    <a:p>
                      <a:pPr algn="ctr"/>
                      <a:r>
                        <a:rPr lang="fr-BE" sz="2000" kern="100" dirty="0">
                          <a:effectLst/>
                        </a:rPr>
                        <a:t>Mission </a:t>
                      </a:r>
                      <a:r>
                        <a:rPr lang="fr-BE" sz="2000" kern="100" dirty="0" err="1">
                          <a:effectLst/>
                        </a:rPr>
                        <a:t>Visits</a:t>
                      </a:r>
                      <a:r>
                        <a:rPr lang="fr-BE" sz="2000" kern="100" dirty="0">
                          <a:effectLst/>
                        </a:rPr>
                        <a:t>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Engaging</a:t>
                      </a:r>
                      <a:r>
                        <a:rPr lang="fr-BE" sz="2000" kern="100" dirty="0">
                          <a:effectLst/>
                        </a:rPr>
                        <a:t> </a:t>
                      </a:r>
                      <a:r>
                        <a:rPr lang="fr-BE" sz="2000" kern="100" dirty="0" err="1">
                          <a:effectLst/>
                        </a:rPr>
                        <a:t>school</a:t>
                      </a:r>
                      <a:r>
                        <a:rPr lang="fr-BE" sz="2000" kern="100" dirty="0">
                          <a:effectLst/>
                        </a:rPr>
                        <a:t> leaders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National Mission </a:t>
                      </a:r>
                      <a:r>
                        <a:rPr lang="fr-BE" sz="2000" kern="100" dirty="0" err="1">
                          <a:effectLst/>
                        </a:rPr>
                        <a:t>School</a:t>
                      </a:r>
                      <a:r>
                        <a:rPr lang="fr-BE" sz="2000" kern="100" dirty="0">
                          <a:effectLst/>
                        </a:rPr>
                        <a:t> Leaders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July 2024 to September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64172816"/>
                  </a:ext>
                </a:extLst>
              </a:tr>
              <a:tr h="2987257">
                <a:tc>
                  <a:txBody>
                    <a:bodyPr/>
                    <a:lstStyle/>
                    <a:p>
                      <a:pPr algn="ctr">
                        <a:lnSpc>
                          <a:spcPct val="107000"/>
                        </a:lnSpc>
                        <a:spcAft>
                          <a:spcPts val="800"/>
                        </a:spcAft>
                      </a:pPr>
                      <a:r>
                        <a:rPr lang="en-US" sz="2000" dirty="0">
                          <a:effectLst/>
                        </a:rPr>
                        <a:t>Mission Visits.</a:t>
                      </a:r>
                      <a:endParaRPr lang="fr-BF" sz="2000" dirty="0">
                        <a:effectLst/>
                      </a:endParaRPr>
                    </a:p>
                    <a:p>
                      <a:pPr algn="ctr"/>
                      <a:r>
                        <a:rPr lang="fr-BE" sz="2000" kern="100" dirty="0">
                          <a:effectLst/>
                        </a:rPr>
                        <a:t>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Organize capacity-building workshops for missionaries upon request</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Missionaries in their mission fields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2000" dirty="0">
                          <a:effectLst/>
                        </a:rPr>
                        <a:t>Western Region (August-September 2024).
Northern Region (January-March 2025).
Centre Region (May-June 2025).</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38840018"/>
                  </a:ext>
                </a:extLst>
              </a:tr>
            </a:tbl>
          </a:graphicData>
        </a:graphic>
      </p:graphicFrame>
    </p:spTree>
    <p:extLst>
      <p:ext uri="{BB962C8B-B14F-4D97-AF65-F5344CB8AC3E}">
        <p14:creationId xmlns:p14="http://schemas.microsoft.com/office/powerpoint/2010/main" val="2062433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3410F3-31C0-3083-AE0A-977F1A1E08F5}"/>
              </a:ext>
            </a:extLst>
          </p:cNvPr>
          <p:cNvSpPr>
            <a:spLocks noGrp="1"/>
          </p:cNvSpPr>
          <p:nvPr>
            <p:ph type="title"/>
          </p:nvPr>
        </p:nvSpPr>
        <p:spPr/>
        <p:txBody>
          <a:bodyPr/>
          <a:lstStyle/>
          <a:p>
            <a:r>
              <a:rPr lang="en-US" dirty="0"/>
              <a:t>Action Plan by Hubs and Prayer Points: GUINEA CONAKRY</a:t>
            </a:r>
            <a:endParaRPr lang="fr-BF" dirty="0"/>
          </a:p>
        </p:txBody>
      </p:sp>
      <p:graphicFrame>
        <p:nvGraphicFramePr>
          <p:cNvPr id="4" name="Espace réservé du contenu 3">
            <a:extLst>
              <a:ext uri="{FF2B5EF4-FFF2-40B4-BE49-F238E27FC236}">
                <a16:creationId xmlns:a16="http://schemas.microsoft.com/office/drawing/2014/main" id="{EEFC77D0-0F9D-E485-50FF-1287013456E5}"/>
              </a:ext>
            </a:extLst>
          </p:cNvPr>
          <p:cNvGraphicFramePr>
            <a:graphicFrameLocks noGrp="1"/>
          </p:cNvGraphicFramePr>
          <p:nvPr>
            <p:ph idx="1"/>
            <p:extLst>
              <p:ext uri="{D42A27DB-BD31-4B8C-83A1-F6EECF244321}">
                <p14:modId xmlns:p14="http://schemas.microsoft.com/office/powerpoint/2010/main" val="39116941"/>
              </p:ext>
            </p:extLst>
          </p:nvPr>
        </p:nvGraphicFramePr>
        <p:xfrm>
          <a:off x="838200" y="1917289"/>
          <a:ext cx="10515600" cy="4575586"/>
        </p:xfrm>
        <a:graphic>
          <a:graphicData uri="http://schemas.openxmlformats.org/drawingml/2006/table">
            <a:tbl>
              <a:tblPr firstRow="1" firstCol="1" bandRow="1">
                <a:tableStyleId>{5C22544A-7EE6-4342-B048-85BDC9FD1C3A}</a:tableStyleId>
              </a:tblPr>
              <a:tblGrid>
                <a:gridCol w="2386535">
                  <a:extLst>
                    <a:ext uri="{9D8B030D-6E8A-4147-A177-3AD203B41FA5}">
                      <a16:colId xmlns:a16="http://schemas.microsoft.com/office/drawing/2014/main" val="126074684"/>
                    </a:ext>
                  </a:extLst>
                </a:gridCol>
                <a:gridCol w="3346997">
                  <a:extLst>
                    <a:ext uri="{9D8B030D-6E8A-4147-A177-3AD203B41FA5}">
                      <a16:colId xmlns:a16="http://schemas.microsoft.com/office/drawing/2014/main" val="2979989548"/>
                    </a:ext>
                  </a:extLst>
                </a:gridCol>
                <a:gridCol w="2710438">
                  <a:extLst>
                    <a:ext uri="{9D8B030D-6E8A-4147-A177-3AD203B41FA5}">
                      <a16:colId xmlns:a16="http://schemas.microsoft.com/office/drawing/2014/main" val="4000344189"/>
                    </a:ext>
                  </a:extLst>
                </a:gridCol>
                <a:gridCol w="2071630">
                  <a:extLst>
                    <a:ext uri="{9D8B030D-6E8A-4147-A177-3AD203B41FA5}">
                      <a16:colId xmlns:a16="http://schemas.microsoft.com/office/drawing/2014/main" val="3142915975"/>
                    </a:ext>
                  </a:extLst>
                </a:gridCol>
              </a:tblGrid>
              <a:tr h="762598">
                <a:tc>
                  <a:txBody>
                    <a:bodyPr/>
                    <a:lstStyle/>
                    <a:p>
                      <a:pPr algn="ctr"/>
                      <a:r>
                        <a:rPr lang="fr-BE" sz="2000" kern="100">
                          <a:effectLst/>
                        </a:rPr>
                        <a:t>Actions </a:t>
                      </a:r>
                      <a:endParaRPr lang="fr-BF"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Objectives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Target audience</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Timing and planning</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33683672"/>
                  </a:ext>
                </a:extLst>
              </a:tr>
              <a:tr h="762598">
                <a:tc>
                  <a:txBody>
                    <a:bodyPr/>
                    <a:lstStyle/>
                    <a:p>
                      <a:pPr algn="ctr"/>
                      <a:r>
                        <a:rPr lang="fr-BE" sz="2000" kern="100" dirty="0">
                          <a:effectLst/>
                        </a:rPr>
                        <a:t>Face-to-face meetings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Capacity</a:t>
                      </a:r>
                      <a:r>
                        <a:rPr lang="fr-BE" sz="2000" kern="100" dirty="0">
                          <a:effectLst/>
                        </a:rPr>
                        <a:t> building</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Members of the Guinea hubs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October</a:t>
                      </a:r>
                      <a:r>
                        <a:rPr lang="fr-BE" sz="2000" kern="100" dirty="0">
                          <a:effectLst/>
                        </a:rPr>
                        <a:t>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79831229"/>
                  </a:ext>
                </a:extLst>
              </a:tr>
              <a:tr h="1525195">
                <a:tc>
                  <a:txBody>
                    <a:bodyPr/>
                    <a:lstStyle/>
                    <a:p>
                      <a:pPr algn="ctr"/>
                      <a:r>
                        <a:rPr lang="fr-BE" sz="2000" kern="100" dirty="0" err="1">
                          <a:effectLst/>
                        </a:rPr>
                        <a:t>Contextualizing</a:t>
                      </a:r>
                      <a:r>
                        <a:rPr lang="fr-BE" sz="2000" kern="100" dirty="0">
                          <a:effectLst/>
                        </a:rPr>
                        <a:t> Bible </a:t>
                      </a:r>
                      <a:r>
                        <a:rPr lang="fr-BE" sz="2000" kern="100" dirty="0" err="1">
                          <a:effectLst/>
                        </a:rPr>
                        <a:t>Schools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Work to contextualize at least 2 Bible schools into mission schools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Bible School Leaders Who Participated in the AFM</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During</a:t>
                      </a:r>
                      <a:r>
                        <a:rPr lang="fr-BE" sz="2000" kern="100" dirty="0">
                          <a:effectLst/>
                        </a:rPr>
                        <a:t> 2024-2025</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8389860"/>
                  </a:ext>
                </a:extLst>
              </a:tr>
              <a:tr h="1525195">
                <a:tc>
                  <a:txBody>
                    <a:bodyPr/>
                    <a:lstStyle/>
                    <a:p>
                      <a:pPr algn="ctr"/>
                      <a:r>
                        <a:rPr lang="fr-BE" sz="2000" kern="100" dirty="0" err="1">
                          <a:effectLst/>
                        </a:rPr>
                        <a:t>Missionary</a:t>
                      </a:r>
                      <a:r>
                        <a:rPr lang="fr-BE" sz="2000" kern="100" dirty="0">
                          <a:effectLst/>
                        </a:rPr>
                        <a:t> Formation at CEFOM</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Solidifying ownership of GlobeServe's vision</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The </a:t>
                      </a:r>
                      <a:r>
                        <a:rPr lang="fr-BE" sz="2000" kern="100" dirty="0" err="1">
                          <a:effectLst/>
                        </a:rPr>
                        <a:t>Pastors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From 29 July to 31 August 2024 in Kankan</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78190473"/>
                  </a:ext>
                </a:extLst>
              </a:tr>
            </a:tbl>
          </a:graphicData>
        </a:graphic>
      </p:graphicFrame>
    </p:spTree>
    <p:extLst>
      <p:ext uri="{BB962C8B-B14F-4D97-AF65-F5344CB8AC3E}">
        <p14:creationId xmlns:p14="http://schemas.microsoft.com/office/powerpoint/2010/main" val="1513663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1EC459-9F58-490E-66C4-07A11ADF7CB3}"/>
              </a:ext>
            </a:extLst>
          </p:cNvPr>
          <p:cNvSpPr>
            <a:spLocks noGrp="1"/>
          </p:cNvSpPr>
          <p:nvPr>
            <p:ph type="title"/>
          </p:nvPr>
        </p:nvSpPr>
        <p:spPr/>
        <p:txBody>
          <a:bodyPr/>
          <a:lstStyle/>
          <a:p>
            <a:r>
              <a:rPr lang="fr-FR" dirty="0"/>
              <a:t>Plan d’actions par Hubs et points de prière : MALI</a:t>
            </a:r>
            <a:endParaRPr lang="fr-BF" dirty="0"/>
          </a:p>
        </p:txBody>
      </p:sp>
      <p:graphicFrame>
        <p:nvGraphicFramePr>
          <p:cNvPr id="4" name="Espace réservé du contenu 3">
            <a:extLst>
              <a:ext uri="{FF2B5EF4-FFF2-40B4-BE49-F238E27FC236}">
                <a16:creationId xmlns:a16="http://schemas.microsoft.com/office/drawing/2014/main" id="{7A92BD6A-5598-1E8E-0D46-0485D58F8127}"/>
              </a:ext>
            </a:extLst>
          </p:cNvPr>
          <p:cNvGraphicFramePr>
            <a:graphicFrameLocks noGrp="1"/>
          </p:cNvGraphicFramePr>
          <p:nvPr>
            <p:ph idx="1"/>
            <p:extLst>
              <p:ext uri="{D42A27DB-BD31-4B8C-83A1-F6EECF244321}">
                <p14:modId xmlns:p14="http://schemas.microsoft.com/office/powerpoint/2010/main" val="3591860279"/>
              </p:ext>
            </p:extLst>
          </p:nvPr>
        </p:nvGraphicFramePr>
        <p:xfrm>
          <a:off x="838200" y="1843548"/>
          <a:ext cx="10515600" cy="4468761"/>
        </p:xfrm>
        <a:graphic>
          <a:graphicData uri="http://schemas.openxmlformats.org/drawingml/2006/table">
            <a:tbl>
              <a:tblPr firstRow="1" firstCol="1" bandRow="1">
                <a:tableStyleId>{5C22544A-7EE6-4342-B048-85BDC9FD1C3A}</a:tableStyleId>
              </a:tblPr>
              <a:tblGrid>
                <a:gridCol w="2386535">
                  <a:extLst>
                    <a:ext uri="{9D8B030D-6E8A-4147-A177-3AD203B41FA5}">
                      <a16:colId xmlns:a16="http://schemas.microsoft.com/office/drawing/2014/main" val="3859509297"/>
                    </a:ext>
                  </a:extLst>
                </a:gridCol>
                <a:gridCol w="3346997">
                  <a:extLst>
                    <a:ext uri="{9D8B030D-6E8A-4147-A177-3AD203B41FA5}">
                      <a16:colId xmlns:a16="http://schemas.microsoft.com/office/drawing/2014/main" val="2721845254"/>
                    </a:ext>
                  </a:extLst>
                </a:gridCol>
                <a:gridCol w="2710438">
                  <a:extLst>
                    <a:ext uri="{9D8B030D-6E8A-4147-A177-3AD203B41FA5}">
                      <a16:colId xmlns:a16="http://schemas.microsoft.com/office/drawing/2014/main" val="1454161248"/>
                    </a:ext>
                  </a:extLst>
                </a:gridCol>
                <a:gridCol w="2071630">
                  <a:extLst>
                    <a:ext uri="{9D8B030D-6E8A-4147-A177-3AD203B41FA5}">
                      <a16:colId xmlns:a16="http://schemas.microsoft.com/office/drawing/2014/main" val="2382802842"/>
                    </a:ext>
                  </a:extLst>
                </a:gridCol>
              </a:tblGrid>
              <a:tr h="687501">
                <a:tc>
                  <a:txBody>
                    <a:bodyPr/>
                    <a:lstStyle/>
                    <a:p>
                      <a:pPr algn="ctr"/>
                      <a:r>
                        <a:rPr lang="fr-BE" sz="2000" kern="100">
                          <a:effectLst/>
                        </a:rPr>
                        <a:t>Actions </a:t>
                      </a:r>
                      <a:endParaRPr lang="fr-BF"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Objectives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Target audience</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Timing and planning</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54111891"/>
                  </a:ext>
                </a:extLst>
              </a:tr>
              <a:tr h="2406256">
                <a:tc>
                  <a:txBody>
                    <a:bodyPr/>
                    <a:lstStyle/>
                    <a:p>
                      <a:pPr algn="ctr"/>
                      <a:r>
                        <a:rPr lang="en-US" sz="2000" kern="100" dirty="0">
                          <a:effectLst/>
                        </a:rPr>
                        <a:t>Launch of a series of surveys</a:t>
                      </a:r>
                      <a:r>
                        <a:rPr lang="fr-BE" sz="2000" kern="100" dirty="0">
                          <a:effectLst/>
                        </a:rPr>
                        <a:t>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To be able to reach the areas that have not received the Gospel and to plan the deployment of human resources for the mission within them</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The Christian or non-present or not present by village, the villages with or without Church by commune</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2nd </a:t>
                      </a:r>
                      <a:r>
                        <a:rPr lang="fr-BE" sz="2000" kern="100" dirty="0" err="1">
                          <a:effectLst/>
                        </a:rPr>
                        <a:t>half</a:t>
                      </a:r>
                      <a:r>
                        <a:rPr lang="fr-BE" sz="2000" kern="100" dirty="0">
                          <a:effectLst/>
                        </a:rPr>
                        <a:t> of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8124134"/>
                  </a:ext>
                </a:extLst>
              </a:tr>
              <a:tr h="1375004">
                <a:tc>
                  <a:txBody>
                    <a:bodyPr/>
                    <a:lstStyle/>
                    <a:p>
                      <a:pPr algn="ctr"/>
                      <a:r>
                        <a:rPr lang="en-US" sz="2000" kern="100" dirty="0">
                          <a:effectLst/>
                        </a:rPr>
                        <a:t>Deployment of new waves of missionaries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Evangelize and plant churches in villages without Christians or without churches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Unreached</a:t>
                      </a:r>
                      <a:r>
                        <a:rPr lang="fr-BE" sz="2000" kern="100" dirty="0">
                          <a:effectLst/>
                        </a:rPr>
                        <a:t> peoples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Year</a:t>
                      </a:r>
                      <a:r>
                        <a:rPr lang="fr-BE" sz="2000" kern="100" dirty="0">
                          <a:effectLst/>
                        </a:rPr>
                        <a:t> 2025</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02507922"/>
                  </a:ext>
                </a:extLst>
              </a:tr>
            </a:tbl>
          </a:graphicData>
        </a:graphic>
      </p:graphicFrame>
    </p:spTree>
    <p:extLst>
      <p:ext uri="{BB962C8B-B14F-4D97-AF65-F5344CB8AC3E}">
        <p14:creationId xmlns:p14="http://schemas.microsoft.com/office/powerpoint/2010/main" val="38708753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928067-0AF2-95FE-F9B5-E88A5A6F1027}"/>
              </a:ext>
            </a:extLst>
          </p:cNvPr>
          <p:cNvSpPr>
            <a:spLocks noGrp="1"/>
          </p:cNvSpPr>
          <p:nvPr>
            <p:ph type="title"/>
          </p:nvPr>
        </p:nvSpPr>
        <p:spPr/>
        <p:txBody>
          <a:bodyPr/>
          <a:lstStyle/>
          <a:p>
            <a:r>
              <a:rPr lang="fr-FR" dirty="0"/>
              <a:t>Plan d’actions par Hubs et points de prière : TOGO</a:t>
            </a:r>
            <a:endParaRPr lang="fr-BF" dirty="0"/>
          </a:p>
        </p:txBody>
      </p:sp>
      <p:graphicFrame>
        <p:nvGraphicFramePr>
          <p:cNvPr id="4" name="Espace réservé du contenu 3">
            <a:extLst>
              <a:ext uri="{FF2B5EF4-FFF2-40B4-BE49-F238E27FC236}">
                <a16:creationId xmlns:a16="http://schemas.microsoft.com/office/drawing/2014/main" id="{1B2C3A73-80FB-4B8A-7765-0047EC113250}"/>
              </a:ext>
            </a:extLst>
          </p:cNvPr>
          <p:cNvGraphicFramePr>
            <a:graphicFrameLocks noGrp="1"/>
          </p:cNvGraphicFramePr>
          <p:nvPr>
            <p:ph idx="1"/>
            <p:extLst>
              <p:ext uri="{D42A27DB-BD31-4B8C-83A1-F6EECF244321}">
                <p14:modId xmlns:p14="http://schemas.microsoft.com/office/powerpoint/2010/main" val="1067743526"/>
              </p:ext>
            </p:extLst>
          </p:nvPr>
        </p:nvGraphicFramePr>
        <p:xfrm>
          <a:off x="838200" y="1690687"/>
          <a:ext cx="10515600" cy="4429894"/>
        </p:xfrm>
        <a:graphic>
          <a:graphicData uri="http://schemas.openxmlformats.org/drawingml/2006/table">
            <a:tbl>
              <a:tblPr firstRow="1" firstCol="1" bandRow="1">
                <a:tableStyleId>{5C22544A-7EE6-4342-B048-85BDC9FD1C3A}</a:tableStyleId>
              </a:tblPr>
              <a:tblGrid>
                <a:gridCol w="2386535">
                  <a:extLst>
                    <a:ext uri="{9D8B030D-6E8A-4147-A177-3AD203B41FA5}">
                      <a16:colId xmlns:a16="http://schemas.microsoft.com/office/drawing/2014/main" val="3382754065"/>
                    </a:ext>
                  </a:extLst>
                </a:gridCol>
                <a:gridCol w="3346997">
                  <a:extLst>
                    <a:ext uri="{9D8B030D-6E8A-4147-A177-3AD203B41FA5}">
                      <a16:colId xmlns:a16="http://schemas.microsoft.com/office/drawing/2014/main" val="1855007163"/>
                    </a:ext>
                  </a:extLst>
                </a:gridCol>
                <a:gridCol w="2710438">
                  <a:extLst>
                    <a:ext uri="{9D8B030D-6E8A-4147-A177-3AD203B41FA5}">
                      <a16:colId xmlns:a16="http://schemas.microsoft.com/office/drawing/2014/main" val="907501804"/>
                    </a:ext>
                  </a:extLst>
                </a:gridCol>
                <a:gridCol w="2071630">
                  <a:extLst>
                    <a:ext uri="{9D8B030D-6E8A-4147-A177-3AD203B41FA5}">
                      <a16:colId xmlns:a16="http://schemas.microsoft.com/office/drawing/2014/main" val="2031653905"/>
                    </a:ext>
                  </a:extLst>
                </a:gridCol>
              </a:tblGrid>
              <a:tr h="632842">
                <a:tc>
                  <a:txBody>
                    <a:bodyPr/>
                    <a:lstStyle/>
                    <a:p>
                      <a:pPr algn="ctr"/>
                      <a:r>
                        <a:rPr lang="fr-BE" sz="2000" kern="100" dirty="0">
                          <a:effectLst/>
                        </a:rPr>
                        <a:t>Actions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Objectives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Target audience</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Timing and planning</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68444220"/>
                  </a:ext>
                </a:extLst>
              </a:tr>
              <a:tr h="949263">
                <a:tc>
                  <a:txBody>
                    <a:bodyPr/>
                    <a:lstStyle/>
                    <a:p>
                      <a:pPr algn="ctr"/>
                      <a:r>
                        <a:rPr lang="fr-BE" sz="2000" kern="100" dirty="0" err="1">
                          <a:effectLst/>
                        </a:rPr>
                        <a:t>Evangelization</a:t>
                      </a:r>
                      <a:r>
                        <a:rPr lang="fr-BE" sz="2000" kern="100" dirty="0">
                          <a:effectLst/>
                        </a:rPr>
                        <a:t>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Convert</a:t>
                      </a:r>
                      <a:r>
                        <a:rPr lang="fr-BE" sz="2000" kern="100" dirty="0">
                          <a:effectLst/>
                        </a:rPr>
                        <a:t> 3000 </a:t>
                      </a:r>
                      <a:r>
                        <a:rPr lang="fr-BE" sz="2000" kern="100" dirty="0" err="1">
                          <a:effectLst/>
                        </a:rPr>
                        <a:t>Muslims</a:t>
                      </a:r>
                      <a:r>
                        <a:rPr lang="fr-BE" sz="2000" kern="100" dirty="0">
                          <a:effectLst/>
                        </a:rPr>
                        <a:t>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The </a:t>
                      </a:r>
                      <a:r>
                        <a:rPr lang="fr-BE" sz="2000" kern="100" dirty="0" err="1">
                          <a:effectLst/>
                        </a:rPr>
                        <a:t>Muslim</a:t>
                      </a:r>
                      <a:r>
                        <a:rPr lang="fr-BE" sz="2000" kern="100" dirty="0">
                          <a:effectLst/>
                        </a:rPr>
                        <a:t> population</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Before the end of 2026</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74205773"/>
                  </a:ext>
                </a:extLst>
              </a:tr>
              <a:tr h="949263">
                <a:tc>
                  <a:txBody>
                    <a:bodyPr/>
                    <a:lstStyle/>
                    <a:p>
                      <a:pPr algn="ctr"/>
                      <a:r>
                        <a:rPr lang="fr-BE" sz="2000" kern="100" dirty="0">
                          <a:effectLst/>
                        </a:rPr>
                        <a:t>Mission </a:t>
                      </a:r>
                      <a:r>
                        <a:rPr lang="fr-BE" sz="2000" kern="100" dirty="0" err="1">
                          <a:effectLst/>
                        </a:rPr>
                        <a:t>Visits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Encouraging</a:t>
                      </a:r>
                      <a:r>
                        <a:rPr lang="fr-BE" sz="2000" kern="100" dirty="0">
                          <a:effectLst/>
                        </a:rPr>
                        <a:t> and </a:t>
                      </a:r>
                      <a:r>
                        <a:rPr lang="fr-BE" sz="2000" kern="100" dirty="0" err="1">
                          <a:effectLst/>
                        </a:rPr>
                        <a:t>Supporting</a:t>
                      </a:r>
                      <a:r>
                        <a:rPr lang="fr-BE" sz="2000" kern="100" dirty="0">
                          <a:effectLst/>
                        </a:rPr>
                        <a:t> </a:t>
                      </a:r>
                      <a:r>
                        <a:rPr lang="fr-BE" sz="2000" kern="100" dirty="0" err="1">
                          <a:effectLst/>
                        </a:rPr>
                        <a:t>Missionaries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The missionaries and the </a:t>
                      </a:r>
                      <a:r>
                        <a:rPr lang="en-US" sz="2000" kern="100" dirty="0" err="1">
                          <a:effectLst/>
                        </a:rPr>
                        <a:t>Kébou</a:t>
                      </a:r>
                      <a:r>
                        <a:rPr lang="en-US" sz="2000" kern="100" dirty="0">
                          <a:effectLst/>
                        </a:rPr>
                        <a:t> and </a:t>
                      </a:r>
                      <a:r>
                        <a:rPr lang="en-US" sz="2000" kern="100" dirty="0" err="1">
                          <a:effectLst/>
                        </a:rPr>
                        <a:t>Pagala</a:t>
                      </a:r>
                      <a:r>
                        <a:rPr lang="en-US" sz="2000" kern="100" dirty="0">
                          <a:effectLst/>
                        </a:rPr>
                        <a:t> peoples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During</a:t>
                      </a:r>
                      <a:r>
                        <a:rPr lang="fr-BE" sz="2000" kern="100" dirty="0">
                          <a:effectLst/>
                        </a:rPr>
                        <a:t> the </a:t>
                      </a:r>
                      <a:r>
                        <a:rPr lang="fr-BE" sz="2000" kern="100" dirty="0" err="1">
                          <a:effectLst/>
                        </a:rPr>
                        <a:t>year</a:t>
                      </a:r>
                      <a:r>
                        <a:rPr lang="fr-BE" sz="2000" kern="100" dirty="0">
                          <a:effectLst/>
                        </a:rPr>
                        <a:t> 2024 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2925722"/>
                  </a:ext>
                </a:extLst>
              </a:tr>
              <a:tr h="949263">
                <a:tc>
                  <a:txBody>
                    <a:bodyPr/>
                    <a:lstStyle/>
                    <a:p>
                      <a:pPr algn="ctr"/>
                      <a:r>
                        <a:rPr lang="fr-BE" sz="2000" kern="100" dirty="0">
                          <a:effectLst/>
                        </a:rPr>
                        <a:t>Implantation d’Eglises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Planting a Church for a Village among the Kebu People</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Kebou</a:t>
                      </a:r>
                      <a:r>
                        <a:rPr lang="fr-BE" sz="2000" kern="100" dirty="0">
                          <a:effectLst/>
                        </a:rPr>
                        <a:t> people</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a:effectLst/>
                        </a:rPr>
                        <a:t>2027 to 2028</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74432345"/>
                  </a:ext>
                </a:extLst>
              </a:tr>
              <a:tr h="949263">
                <a:tc>
                  <a:txBody>
                    <a:bodyPr/>
                    <a:lstStyle/>
                    <a:p>
                      <a:pPr algn="ctr"/>
                      <a:r>
                        <a:rPr lang="fr-BE" sz="2000" kern="100" dirty="0" err="1">
                          <a:effectLst/>
                        </a:rPr>
                        <a:t>Conferences</a:t>
                      </a:r>
                      <a:r>
                        <a:rPr lang="fr-BE" sz="2000" kern="100" dirty="0">
                          <a:effectLst/>
                        </a:rPr>
                        <a:t> </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US" sz="2000" kern="100" dirty="0">
                          <a:effectLst/>
                        </a:rPr>
                        <a:t>Organize a conference in the far north of Togo</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Mobilizing</a:t>
                      </a:r>
                      <a:r>
                        <a:rPr lang="fr-BE" sz="2000" kern="100" dirty="0">
                          <a:effectLst/>
                        </a:rPr>
                        <a:t> </a:t>
                      </a:r>
                      <a:r>
                        <a:rPr lang="fr-BE" sz="2000" kern="100" dirty="0" err="1">
                          <a:effectLst/>
                        </a:rPr>
                        <a:t>Pastors</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fr-BE" sz="2000" kern="100" dirty="0" err="1">
                          <a:effectLst/>
                        </a:rPr>
                        <a:t>November</a:t>
                      </a:r>
                      <a:r>
                        <a:rPr lang="fr-BE" sz="2000" kern="100" dirty="0">
                          <a:effectLst/>
                        </a:rPr>
                        <a:t> 2024</a:t>
                      </a:r>
                      <a:endParaRPr lang="fr-BF"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05414415"/>
                  </a:ext>
                </a:extLst>
              </a:tr>
            </a:tbl>
          </a:graphicData>
        </a:graphic>
      </p:graphicFrame>
    </p:spTree>
    <p:extLst>
      <p:ext uri="{BB962C8B-B14F-4D97-AF65-F5344CB8AC3E}">
        <p14:creationId xmlns:p14="http://schemas.microsoft.com/office/powerpoint/2010/main" val="33726848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DA4FF5-E772-626E-60BA-1E11CD7E638F}"/>
              </a:ext>
            </a:extLst>
          </p:cNvPr>
          <p:cNvSpPr>
            <a:spLocks noGrp="1"/>
          </p:cNvSpPr>
          <p:nvPr>
            <p:ph type="title"/>
          </p:nvPr>
        </p:nvSpPr>
        <p:spPr>
          <a:xfrm>
            <a:off x="838200" y="365126"/>
            <a:ext cx="10515600" cy="829494"/>
          </a:xfrm>
        </p:spPr>
        <p:txBody>
          <a:bodyPr/>
          <a:lstStyle/>
          <a:p>
            <a:r>
              <a:rPr lang="fr-FR" dirty="0" err="1"/>
              <a:t>Prayer</a:t>
            </a:r>
            <a:r>
              <a:rPr lang="fr-FR" dirty="0"/>
              <a:t> Points by Country</a:t>
            </a:r>
            <a:endParaRPr lang="fr-BF" dirty="0"/>
          </a:p>
        </p:txBody>
      </p:sp>
      <p:sp>
        <p:nvSpPr>
          <p:cNvPr id="3" name="Espace réservé du contenu 2">
            <a:extLst>
              <a:ext uri="{FF2B5EF4-FFF2-40B4-BE49-F238E27FC236}">
                <a16:creationId xmlns:a16="http://schemas.microsoft.com/office/drawing/2014/main" id="{0BD45A44-A144-5BC6-9C82-64C4430B3698}"/>
              </a:ext>
            </a:extLst>
          </p:cNvPr>
          <p:cNvSpPr>
            <a:spLocks noGrp="1"/>
          </p:cNvSpPr>
          <p:nvPr>
            <p:ph idx="1"/>
          </p:nvPr>
        </p:nvSpPr>
        <p:spPr>
          <a:xfrm>
            <a:off x="838200" y="1386348"/>
            <a:ext cx="10515600" cy="5265175"/>
          </a:xfrm>
        </p:spPr>
        <p:txBody>
          <a:bodyPr>
            <a:normAutofit fontScale="92500" lnSpcReduction="10000"/>
          </a:bodyPr>
          <a:lstStyle/>
          <a:p>
            <a:r>
              <a:rPr lang="en-US" u="sng" dirty="0"/>
              <a:t>BENIN: Pray for the motivation of the members of the hubs committee.
BURKINA FASO: Pray for peace in Burkina Faso and sub-Saharan African countries that suffer from terrorism.
IVORY COAST: Prayer points: Pray for the motivation and availability of the members of the office or the replacement of some by other members. Pray for the financial needs of 3,800,000 FCFA for the financing of these actions.
CONAKRY GUINEA: Give thanks for the assumption of the cost of the training by the beneficiaries and partner churches. Pray for support in travel and accommodation costs for the coordination meeting.
MALI: Pray for the success of the planned investigations.
TOGO: Pray about financial challenges. The precariousness of financial means, the lack of decent housing and logistics in general, negatively influenced the missionaries' impetus.</a:t>
            </a:r>
            <a:endParaRPr lang="fr-BF" dirty="0"/>
          </a:p>
        </p:txBody>
      </p:sp>
    </p:spTree>
    <p:extLst>
      <p:ext uri="{BB962C8B-B14F-4D97-AF65-F5344CB8AC3E}">
        <p14:creationId xmlns:p14="http://schemas.microsoft.com/office/powerpoint/2010/main" val="39738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6F8251-FC67-E004-1239-5E0EE509850F}"/>
              </a:ext>
            </a:extLst>
          </p:cNvPr>
          <p:cNvSpPr>
            <a:spLocks noGrp="1"/>
          </p:cNvSpPr>
          <p:nvPr>
            <p:ph type="title"/>
          </p:nvPr>
        </p:nvSpPr>
        <p:spPr>
          <a:xfrm>
            <a:off x="838200" y="365125"/>
            <a:ext cx="10515600" cy="1080217"/>
          </a:xfrm>
        </p:spPr>
        <p:txBody>
          <a:bodyPr/>
          <a:lstStyle/>
          <a:p>
            <a:r>
              <a:rPr lang="fr-FR" dirty="0"/>
              <a:t>2.	</a:t>
            </a:r>
            <a:r>
              <a:rPr lang="fr-FR" dirty="0" err="1"/>
              <a:t>Presentation</a:t>
            </a:r>
            <a:r>
              <a:rPr lang="fr-FR" dirty="0"/>
              <a:t> of hubs</a:t>
            </a:r>
            <a:endParaRPr lang="fr-BF" dirty="0"/>
          </a:p>
        </p:txBody>
      </p:sp>
      <p:sp>
        <p:nvSpPr>
          <p:cNvPr id="3" name="Espace réservé du contenu 2">
            <a:extLst>
              <a:ext uri="{FF2B5EF4-FFF2-40B4-BE49-F238E27FC236}">
                <a16:creationId xmlns:a16="http://schemas.microsoft.com/office/drawing/2014/main" id="{E0780901-659A-FA66-C4B8-38E2AC28B18D}"/>
              </a:ext>
            </a:extLst>
          </p:cNvPr>
          <p:cNvSpPr>
            <a:spLocks noGrp="1"/>
          </p:cNvSpPr>
          <p:nvPr>
            <p:ph idx="1"/>
          </p:nvPr>
        </p:nvSpPr>
        <p:spPr>
          <a:xfrm>
            <a:off x="838200" y="1651819"/>
            <a:ext cx="10515600" cy="4525144"/>
          </a:xfrm>
        </p:spPr>
        <p:txBody>
          <a:bodyPr>
            <a:normAutofit fontScale="92500" lnSpcReduction="10000"/>
          </a:bodyPr>
          <a:lstStyle/>
          <a:p>
            <a:r>
              <a:rPr lang="en-US" dirty="0"/>
              <a:t>Our region consists of 6 countries that I list here in alphabetical order. These are: 
-	Benin
-Burkina Faso
- Ivory Coast
- Guinea Conakry 
-Mali
-Togo
In the near future, Niger could be a new field to explore. The action plans for the rest of 2024 will be presented to you in another chapter.</a:t>
            </a:r>
            <a:endParaRPr lang="fr-FR" dirty="0"/>
          </a:p>
        </p:txBody>
      </p:sp>
    </p:spTree>
    <p:extLst>
      <p:ext uri="{BB962C8B-B14F-4D97-AF65-F5344CB8AC3E}">
        <p14:creationId xmlns:p14="http://schemas.microsoft.com/office/powerpoint/2010/main" val="3520874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257A69-18BA-DDF2-2C52-D336296A76A9}"/>
              </a:ext>
            </a:extLst>
          </p:cNvPr>
          <p:cNvSpPr>
            <a:spLocks noGrp="1"/>
          </p:cNvSpPr>
          <p:nvPr>
            <p:ph type="title"/>
          </p:nvPr>
        </p:nvSpPr>
        <p:spPr/>
        <p:txBody>
          <a:bodyPr/>
          <a:lstStyle/>
          <a:p>
            <a:r>
              <a:rPr lang="fr-FR" dirty="0"/>
              <a:t>7.	Conclusion</a:t>
            </a:r>
            <a:endParaRPr lang="fr-BF" dirty="0"/>
          </a:p>
        </p:txBody>
      </p:sp>
      <p:sp>
        <p:nvSpPr>
          <p:cNvPr id="3" name="Espace réservé du contenu 2">
            <a:extLst>
              <a:ext uri="{FF2B5EF4-FFF2-40B4-BE49-F238E27FC236}">
                <a16:creationId xmlns:a16="http://schemas.microsoft.com/office/drawing/2014/main" id="{8D3B13BA-5ED6-0A5E-03F7-E1E09F05CA31}"/>
              </a:ext>
            </a:extLst>
          </p:cNvPr>
          <p:cNvSpPr>
            <a:spLocks noGrp="1"/>
          </p:cNvSpPr>
          <p:nvPr>
            <p:ph idx="1"/>
          </p:nvPr>
        </p:nvSpPr>
        <p:spPr>
          <a:xfrm>
            <a:off x="838200" y="1489587"/>
            <a:ext cx="10515600" cy="5003288"/>
          </a:xfrm>
        </p:spPr>
        <p:txBody>
          <a:bodyPr>
            <a:normAutofit lnSpcReduction="10000"/>
          </a:bodyPr>
          <a:lstStyle/>
          <a:p>
            <a:r>
              <a:rPr lang="en-US" dirty="0"/>
              <a:t>To conclude, we note that according to the achievements of each Hub presented, the foundations are established, for a good evolution of GlobeServe, up to the expectations expressed. 
We have been able to see the effectiveness of the presence of unreached peoples in the nations of our region. For the accomplishment of the mission in favor of these peoples, the Church needs to be strong. 
Glory be to God for this, because in every nation there is a Church strong in its diversity and not in its divisions. In all six (6) States, for example, the GlobeServe appeal is being answered inclusively, showing that the concept of the unity of the Body of Christ is becoming more and more understood. And even when insecurity is rife, opportunities for evangelization remain.</a:t>
            </a:r>
            <a:endParaRPr lang="fr-BF" dirty="0"/>
          </a:p>
        </p:txBody>
      </p:sp>
    </p:spTree>
    <p:extLst>
      <p:ext uri="{BB962C8B-B14F-4D97-AF65-F5344CB8AC3E}">
        <p14:creationId xmlns:p14="http://schemas.microsoft.com/office/powerpoint/2010/main" val="4229840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A17211-C210-F416-C92B-4581F02952CA}"/>
              </a:ext>
            </a:extLst>
          </p:cNvPr>
          <p:cNvSpPr>
            <a:spLocks noGrp="1"/>
          </p:cNvSpPr>
          <p:nvPr>
            <p:ph type="title"/>
          </p:nvPr>
        </p:nvSpPr>
        <p:spPr/>
        <p:txBody>
          <a:bodyPr/>
          <a:lstStyle/>
          <a:p>
            <a:endParaRPr lang="fr-BF"/>
          </a:p>
        </p:txBody>
      </p:sp>
      <p:sp>
        <p:nvSpPr>
          <p:cNvPr id="3" name="Espace réservé du contenu 2">
            <a:extLst>
              <a:ext uri="{FF2B5EF4-FFF2-40B4-BE49-F238E27FC236}">
                <a16:creationId xmlns:a16="http://schemas.microsoft.com/office/drawing/2014/main" id="{F1B0444D-487A-C2A2-D024-F5E763CD6742}"/>
              </a:ext>
            </a:extLst>
          </p:cNvPr>
          <p:cNvSpPr>
            <a:spLocks noGrp="1"/>
          </p:cNvSpPr>
          <p:nvPr>
            <p:ph idx="1"/>
          </p:nvPr>
        </p:nvSpPr>
        <p:spPr/>
        <p:txBody>
          <a:bodyPr/>
          <a:lstStyle/>
          <a:p>
            <a:endParaRPr lang="fr-BF" dirty="0"/>
          </a:p>
        </p:txBody>
      </p:sp>
    </p:spTree>
    <p:extLst>
      <p:ext uri="{BB962C8B-B14F-4D97-AF65-F5344CB8AC3E}">
        <p14:creationId xmlns:p14="http://schemas.microsoft.com/office/powerpoint/2010/main" val="3841533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FFAAD6-96EF-EE29-4E37-D317F172F3F6}"/>
              </a:ext>
            </a:extLst>
          </p:cNvPr>
          <p:cNvSpPr>
            <a:spLocks noGrp="1"/>
          </p:cNvSpPr>
          <p:nvPr>
            <p:ph type="title"/>
          </p:nvPr>
        </p:nvSpPr>
        <p:spPr/>
        <p:txBody>
          <a:bodyPr>
            <a:normAutofit fontScale="90000"/>
          </a:bodyPr>
          <a:lstStyle/>
          <a:p>
            <a:r>
              <a:rPr lang="en-US" dirty="0"/>
              <a:t>Events that took place in the early days of </a:t>
            </a:r>
            <a:r>
              <a:rPr lang="en-US" dirty="0" err="1"/>
              <a:t>Globserve</a:t>
            </a:r>
            <a:r>
              <a:rPr lang="en-US" dirty="0"/>
              <a:t> in the region, by nation</a:t>
            </a:r>
            <a:br>
              <a:rPr lang="fr-FR" dirty="0"/>
            </a:br>
            <a:endParaRPr lang="fr-BF" dirty="0"/>
          </a:p>
        </p:txBody>
      </p:sp>
      <p:sp>
        <p:nvSpPr>
          <p:cNvPr id="3" name="Espace réservé du contenu 2">
            <a:extLst>
              <a:ext uri="{FF2B5EF4-FFF2-40B4-BE49-F238E27FC236}">
                <a16:creationId xmlns:a16="http://schemas.microsoft.com/office/drawing/2014/main" id="{5AE63DCE-0BC5-ED55-5021-6E28DC2D47C0}"/>
              </a:ext>
            </a:extLst>
          </p:cNvPr>
          <p:cNvSpPr>
            <a:spLocks noGrp="1"/>
          </p:cNvSpPr>
          <p:nvPr>
            <p:ph idx="1"/>
          </p:nvPr>
        </p:nvSpPr>
        <p:spPr/>
        <p:txBody>
          <a:bodyPr>
            <a:normAutofit/>
          </a:bodyPr>
          <a:lstStyle/>
          <a:p>
            <a:r>
              <a:rPr lang="en-US" dirty="0"/>
              <a:t>BENIN 
The Exponential Disciple-Making Seminar, successfully held from September 19 to 23, 2022.  
The training of trainers organized from March 08 to 09, 2024 in Lomé, in tandem with Togo.</a:t>
            </a:r>
            <a:endParaRPr lang="fr-BF" dirty="0"/>
          </a:p>
        </p:txBody>
      </p:sp>
    </p:spTree>
    <p:extLst>
      <p:ext uri="{BB962C8B-B14F-4D97-AF65-F5344CB8AC3E}">
        <p14:creationId xmlns:p14="http://schemas.microsoft.com/office/powerpoint/2010/main" val="647915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888907-CF10-5CCD-14AB-A38221777AB5}"/>
              </a:ext>
            </a:extLst>
          </p:cNvPr>
          <p:cNvSpPr>
            <a:spLocks noGrp="1"/>
          </p:cNvSpPr>
          <p:nvPr>
            <p:ph type="title"/>
          </p:nvPr>
        </p:nvSpPr>
        <p:spPr/>
        <p:txBody>
          <a:bodyPr/>
          <a:lstStyle/>
          <a:p>
            <a:r>
              <a:rPr lang="fr-FR" dirty="0"/>
              <a:t>BURKINA FASO</a:t>
            </a:r>
            <a:br>
              <a:rPr lang="fr-FR" dirty="0"/>
            </a:br>
            <a:endParaRPr lang="fr-BF" dirty="0"/>
          </a:p>
        </p:txBody>
      </p:sp>
      <p:sp>
        <p:nvSpPr>
          <p:cNvPr id="3" name="Espace réservé du contenu 2">
            <a:extLst>
              <a:ext uri="{FF2B5EF4-FFF2-40B4-BE49-F238E27FC236}">
                <a16:creationId xmlns:a16="http://schemas.microsoft.com/office/drawing/2014/main" id="{CBB0B012-FB5E-B03C-CCAC-5943C1EDD824}"/>
              </a:ext>
            </a:extLst>
          </p:cNvPr>
          <p:cNvSpPr>
            <a:spLocks noGrp="1"/>
          </p:cNvSpPr>
          <p:nvPr>
            <p:ph idx="1"/>
          </p:nvPr>
        </p:nvSpPr>
        <p:spPr>
          <a:xfrm>
            <a:off x="838200" y="1135626"/>
            <a:ext cx="10515600" cy="5041337"/>
          </a:xfrm>
        </p:spPr>
        <p:txBody>
          <a:bodyPr>
            <a:normAutofit/>
          </a:bodyPr>
          <a:lstStyle/>
          <a:p>
            <a:r>
              <a:rPr lang="en-US" dirty="0"/>
              <a:t>The Exponential Disciple-Making Seminar, successfully held from September 29 to 30, 2022.  
The establishment of 4 Regional Representatives to cover the entire national territory. 
The organization of 12 meetings of the hub committee, both face-to-face and online, from 2023 to the present. 
The training of trainers organized from February 09 to 10, 2024.</a:t>
            </a:r>
            <a:endParaRPr lang="fr-BF" dirty="0"/>
          </a:p>
        </p:txBody>
      </p:sp>
    </p:spTree>
    <p:extLst>
      <p:ext uri="{BB962C8B-B14F-4D97-AF65-F5344CB8AC3E}">
        <p14:creationId xmlns:p14="http://schemas.microsoft.com/office/powerpoint/2010/main" val="2348530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83E52-7A15-2376-2DDA-142E260FC50D}"/>
              </a:ext>
            </a:extLst>
          </p:cNvPr>
          <p:cNvSpPr>
            <a:spLocks noGrp="1"/>
          </p:cNvSpPr>
          <p:nvPr>
            <p:ph type="title"/>
          </p:nvPr>
        </p:nvSpPr>
        <p:spPr>
          <a:xfrm>
            <a:off x="838200" y="365126"/>
            <a:ext cx="10515600" cy="593520"/>
          </a:xfrm>
        </p:spPr>
        <p:txBody>
          <a:bodyPr>
            <a:normAutofit fontScale="90000"/>
          </a:bodyPr>
          <a:lstStyle/>
          <a:p>
            <a:r>
              <a:rPr lang="fr-FR" dirty="0"/>
              <a:t>CÔTE D’IVOIRE </a:t>
            </a:r>
            <a:endParaRPr lang="fr-BF" dirty="0"/>
          </a:p>
        </p:txBody>
      </p:sp>
      <p:sp>
        <p:nvSpPr>
          <p:cNvPr id="3" name="Espace réservé du contenu 2">
            <a:extLst>
              <a:ext uri="{FF2B5EF4-FFF2-40B4-BE49-F238E27FC236}">
                <a16:creationId xmlns:a16="http://schemas.microsoft.com/office/drawing/2014/main" id="{CD6668E5-8519-4B69-78BB-5F2D78FCAAAB}"/>
              </a:ext>
            </a:extLst>
          </p:cNvPr>
          <p:cNvSpPr>
            <a:spLocks noGrp="1"/>
          </p:cNvSpPr>
          <p:nvPr>
            <p:ph idx="1"/>
          </p:nvPr>
        </p:nvSpPr>
        <p:spPr>
          <a:xfrm>
            <a:off x="838200" y="1179871"/>
            <a:ext cx="10515600" cy="4997092"/>
          </a:xfrm>
        </p:spPr>
        <p:txBody>
          <a:bodyPr>
            <a:normAutofit fontScale="92500" lnSpcReduction="10000"/>
          </a:bodyPr>
          <a:lstStyle/>
          <a:p>
            <a:r>
              <a:rPr lang="en-US" dirty="0"/>
              <a:t>Installation of the </a:t>
            </a:r>
            <a:r>
              <a:rPr lang="en-US" dirty="0" err="1"/>
              <a:t>Globeserve</a:t>
            </a:r>
            <a:r>
              <a:rPr lang="en-US" dirty="0"/>
              <a:t> Coordination of Côte d'Ivoire at the end of the exponential discipleship seminar, which was held from September 12 to 17, 2023 at the University of the Christian Alliance (UACA). Number of participants: 82 people. Members of the National Coordination Office: 8 people.
Training of Trainers Workshop, April 10 and 11, 2024. Number of participants: 12 participants. It was moderated by the facilitators Paul HARTFORD (USA) and </a:t>
            </a:r>
            <a:r>
              <a:rPr lang="en-US" dirty="0" err="1"/>
              <a:t>Kasum</a:t>
            </a:r>
            <a:r>
              <a:rPr lang="en-US" dirty="0"/>
              <a:t> BALBODE (Burkina Faso).
Training of trainers workshop on May 7 and 8, 2024 on zoom participants: 5 people.
Training seminar for missionaries and harvesters of the UEESO church in </a:t>
            </a:r>
            <a:r>
              <a:rPr lang="en-US" dirty="0" err="1"/>
              <a:t>Daloa</a:t>
            </a:r>
            <a:r>
              <a:rPr lang="en-US" dirty="0"/>
              <a:t> and Man from May 13 to 16, 2024. Participants: 36 in </a:t>
            </a:r>
            <a:r>
              <a:rPr lang="en-US" dirty="0" err="1"/>
              <a:t>Daloa</a:t>
            </a:r>
            <a:r>
              <a:rPr lang="en-US" dirty="0"/>
              <a:t> and 41 Man. Facilitator: Mrs. Angela IDOWU.</a:t>
            </a:r>
            <a:endParaRPr lang="fr-BF" dirty="0"/>
          </a:p>
        </p:txBody>
      </p:sp>
    </p:spTree>
    <p:extLst>
      <p:ext uri="{BB962C8B-B14F-4D97-AF65-F5344CB8AC3E}">
        <p14:creationId xmlns:p14="http://schemas.microsoft.com/office/powerpoint/2010/main" val="426891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52CADB-4D59-08F5-A9B8-1A7E24C98721}"/>
              </a:ext>
            </a:extLst>
          </p:cNvPr>
          <p:cNvSpPr>
            <a:spLocks noGrp="1"/>
          </p:cNvSpPr>
          <p:nvPr>
            <p:ph type="title"/>
          </p:nvPr>
        </p:nvSpPr>
        <p:spPr>
          <a:xfrm>
            <a:off x="838200" y="365126"/>
            <a:ext cx="10515600" cy="888488"/>
          </a:xfrm>
        </p:spPr>
        <p:txBody>
          <a:bodyPr/>
          <a:lstStyle/>
          <a:p>
            <a:r>
              <a:rPr lang="fr-FR" dirty="0"/>
              <a:t>GUINÉE CONAKRY</a:t>
            </a:r>
            <a:endParaRPr lang="fr-BF" dirty="0"/>
          </a:p>
        </p:txBody>
      </p:sp>
      <p:sp>
        <p:nvSpPr>
          <p:cNvPr id="3" name="Espace réservé du contenu 2">
            <a:extLst>
              <a:ext uri="{FF2B5EF4-FFF2-40B4-BE49-F238E27FC236}">
                <a16:creationId xmlns:a16="http://schemas.microsoft.com/office/drawing/2014/main" id="{1559EAC2-24D1-146B-B0E0-8AAD78705F5B}"/>
              </a:ext>
            </a:extLst>
          </p:cNvPr>
          <p:cNvSpPr>
            <a:spLocks noGrp="1"/>
          </p:cNvSpPr>
          <p:nvPr>
            <p:ph idx="1"/>
          </p:nvPr>
        </p:nvSpPr>
        <p:spPr>
          <a:xfrm>
            <a:off x="838200" y="1415844"/>
            <a:ext cx="10515600" cy="4970207"/>
          </a:xfrm>
        </p:spPr>
        <p:txBody>
          <a:bodyPr>
            <a:normAutofit fontScale="92500" lnSpcReduction="10000"/>
          </a:bodyPr>
          <a:lstStyle/>
          <a:p>
            <a:r>
              <a:rPr lang="en-US" dirty="0"/>
              <a:t>From July 25 to 29, 2023, Exponential Disciple-Making Conference in Mamou. Number of participants: 70 people.
From 14 to 16 February 2024, Training of Missionary Formators Workshop in Conakry. Number of participants: 11 people.
August 1, 2023 to January 10, 2024: Identification of ethnic groups (research) that resulted in the adoption of the targets. The chosen peoples and their allies: </a:t>
            </a:r>
            <a:r>
              <a:rPr lang="en-US" dirty="0" err="1"/>
              <a:t>Malinké</a:t>
            </a:r>
            <a:r>
              <a:rPr lang="en-US" dirty="0"/>
              <a:t>, </a:t>
            </a:r>
            <a:r>
              <a:rPr lang="en-US" dirty="0" err="1"/>
              <a:t>Pular</a:t>
            </a:r>
            <a:r>
              <a:rPr lang="en-US" dirty="0"/>
              <a:t> and </a:t>
            </a:r>
            <a:r>
              <a:rPr lang="en-US" dirty="0" err="1"/>
              <a:t>Soussou</a:t>
            </a:r>
            <a:r>
              <a:rPr lang="en-US" dirty="0"/>
              <a:t>.
Our challenge is to contextualize missionary schools. Some formators who have been involved in the training of Bible school leaders are finding it difficult to change their (biblical) schools to mission schools. 
Guinea has two schools, namely the Evangelical Center for Missionary Training (CEFOM), whose coordinator of the center is the director, and the missionary training center in Conakry.</a:t>
            </a:r>
            <a:endParaRPr lang="fr-BF" dirty="0"/>
          </a:p>
        </p:txBody>
      </p:sp>
    </p:spTree>
    <p:extLst>
      <p:ext uri="{BB962C8B-B14F-4D97-AF65-F5344CB8AC3E}">
        <p14:creationId xmlns:p14="http://schemas.microsoft.com/office/powerpoint/2010/main" val="3689383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0CF5A1-A041-A289-B8E6-79F73184EAAE}"/>
              </a:ext>
            </a:extLst>
          </p:cNvPr>
          <p:cNvSpPr>
            <a:spLocks noGrp="1"/>
          </p:cNvSpPr>
          <p:nvPr>
            <p:ph type="title"/>
          </p:nvPr>
        </p:nvSpPr>
        <p:spPr>
          <a:xfrm>
            <a:off x="838200" y="365125"/>
            <a:ext cx="10515600" cy="637765"/>
          </a:xfrm>
        </p:spPr>
        <p:txBody>
          <a:bodyPr>
            <a:normAutofit fontScale="90000"/>
          </a:bodyPr>
          <a:lstStyle/>
          <a:p>
            <a:r>
              <a:rPr lang="fr-FR" dirty="0"/>
              <a:t>MALI </a:t>
            </a:r>
            <a:endParaRPr lang="fr-BF" dirty="0"/>
          </a:p>
        </p:txBody>
      </p:sp>
      <p:sp>
        <p:nvSpPr>
          <p:cNvPr id="3" name="Espace réservé du contenu 2">
            <a:extLst>
              <a:ext uri="{FF2B5EF4-FFF2-40B4-BE49-F238E27FC236}">
                <a16:creationId xmlns:a16="http://schemas.microsoft.com/office/drawing/2014/main" id="{0D53930A-DAD0-A7EC-7DB9-886CB2A8DA31}"/>
              </a:ext>
            </a:extLst>
          </p:cNvPr>
          <p:cNvSpPr>
            <a:spLocks noGrp="1"/>
          </p:cNvSpPr>
          <p:nvPr>
            <p:ph idx="1"/>
          </p:nvPr>
        </p:nvSpPr>
        <p:spPr>
          <a:xfrm>
            <a:off x="838200" y="1002890"/>
            <a:ext cx="10515600" cy="5489985"/>
          </a:xfrm>
        </p:spPr>
        <p:txBody>
          <a:bodyPr>
            <a:normAutofit/>
          </a:bodyPr>
          <a:lstStyle/>
          <a:p>
            <a:r>
              <a:rPr lang="en-US" dirty="0"/>
              <a:t>The exponential disciple-making seminar, successfully organized from November 08 to 11, 2022.  
Planning meeting in December 2022,
Distribution of Mali into zones,
Organized internal workshops for the training of regional representatives in December 2022.  
Meeting of regional representatives, sharing of the GlobeServe vision and mobilization of stakeholders on February 07, 2023.
Training of trainers from 10 to 14 February 2024.</a:t>
            </a:r>
            <a:endParaRPr lang="fr-BF" dirty="0"/>
          </a:p>
        </p:txBody>
      </p:sp>
    </p:spTree>
    <p:extLst>
      <p:ext uri="{BB962C8B-B14F-4D97-AF65-F5344CB8AC3E}">
        <p14:creationId xmlns:p14="http://schemas.microsoft.com/office/powerpoint/2010/main" val="4235897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FD69BD-563A-B54B-B3CA-2B706E786EFA}"/>
              </a:ext>
            </a:extLst>
          </p:cNvPr>
          <p:cNvSpPr>
            <a:spLocks noGrp="1"/>
          </p:cNvSpPr>
          <p:nvPr>
            <p:ph type="title"/>
          </p:nvPr>
        </p:nvSpPr>
        <p:spPr>
          <a:xfrm>
            <a:off x="838200" y="365126"/>
            <a:ext cx="10515600" cy="519778"/>
          </a:xfrm>
        </p:spPr>
        <p:txBody>
          <a:bodyPr>
            <a:normAutofit fontScale="90000"/>
          </a:bodyPr>
          <a:lstStyle/>
          <a:p>
            <a:r>
              <a:rPr lang="fr-FR" dirty="0"/>
              <a:t>TOGO </a:t>
            </a:r>
            <a:endParaRPr lang="fr-BF" dirty="0"/>
          </a:p>
        </p:txBody>
      </p:sp>
      <p:sp>
        <p:nvSpPr>
          <p:cNvPr id="3" name="Espace réservé du contenu 2">
            <a:extLst>
              <a:ext uri="{FF2B5EF4-FFF2-40B4-BE49-F238E27FC236}">
                <a16:creationId xmlns:a16="http://schemas.microsoft.com/office/drawing/2014/main" id="{F0130F09-4568-0931-3706-179BC43BE794}"/>
              </a:ext>
            </a:extLst>
          </p:cNvPr>
          <p:cNvSpPr>
            <a:spLocks noGrp="1"/>
          </p:cNvSpPr>
          <p:nvPr>
            <p:ph idx="1"/>
          </p:nvPr>
        </p:nvSpPr>
        <p:spPr>
          <a:xfrm>
            <a:off x="838200" y="1106128"/>
            <a:ext cx="10515600" cy="5386745"/>
          </a:xfrm>
        </p:spPr>
        <p:txBody>
          <a:bodyPr>
            <a:normAutofit/>
          </a:bodyPr>
          <a:lstStyle/>
          <a:p>
            <a:r>
              <a:rPr lang="en-US" dirty="0"/>
              <a:t>The exponential seminar of the disciple-makers, successfully organized from August 29 to September 01, 2022. 
The training of trainers from 08 to 09 March 2024 in tandem with Benin.
A meeting for the mobilization of the entire Body of Christ was envisaged but without success. 
Generally speaking, and what is positive and for the whole Region, is that all these countries mentioned have expressed their desire to take part in the vision of GlobeServe.</a:t>
            </a:r>
            <a:endParaRPr lang="fr-BF" dirty="0"/>
          </a:p>
        </p:txBody>
      </p:sp>
    </p:spTree>
    <p:extLst>
      <p:ext uri="{BB962C8B-B14F-4D97-AF65-F5344CB8AC3E}">
        <p14:creationId xmlns:p14="http://schemas.microsoft.com/office/powerpoint/2010/main" val="401367219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345</TotalTime>
  <Words>2889</Words>
  <Application>Microsoft Office PowerPoint</Application>
  <PresentationFormat>Widescreen</PresentationFormat>
  <Paragraphs>216</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Aptos</vt:lpstr>
      <vt:lpstr>Aptos Display</vt:lpstr>
      <vt:lpstr>Arial</vt:lpstr>
      <vt:lpstr>Calibri</vt:lpstr>
      <vt:lpstr>Thème Office</vt:lpstr>
      <vt:lpstr>PowerPoint Presentation</vt:lpstr>
      <vt:lpstr>1. Personal Introduction (1 minute)</vt:lpstr>
      <vt:lpstr>2. Presentation of hubs</vt:lpstr>
      <vt:lpstr>Events that took place in the early days of Globserve in the region, by nation </vt:lpstr>
      <vt:lpstr>BURKINA FASO </vt:lpstr>
      <vt:lpstr>CÔTE D’IVOIRE </vt:lpstr>
      <vt:lpstr>GUINÉE CONAKRY</vt:lpstr>
      <vt:lpstr>MALI </vt:lpstr>
      <vt:lpstr>TOGO </vt:lpstr>
      <vt:lpstr>3. Unreached Groups</vt:lpstr>
      <vt:lpstr>List of peoples not or very little involved among the unreached peoples</vt:lpstr>
      <vt:lpstr>Provisional list of non/least reached peoples of Burkina Faso by region</vt:lpstr>
      <vt:lpstr>Groups of people not reached (continued)</vt:lpstr>
      <vt:lpstr>4. The strength of the Church</vt:lpstr>
      <vt:lpstr>The Strength of the Church (continued)</vt:lpstr>
      <vt:lpstr>5. Opportunities and challenges in the region</vt:lpstr>
      <vt:lpstr>Opportunities and challenges in the region (continued)</vt:lpstr>
      <vt:lpstr>The Seye</vt:lpstr>
      <vt:lpstr>And Gorlan</vt:lpstr>
      <vt:lpstr>Opportunities and challenges in the region (continued)</vt:lpstr>
      <vt:lpstr>Opportunities and challenges in the region (continued)</vt:lpstr>
      <vt:lpstr>6. Action Plan by Hubs and Prayer Points: BENIN</vt:lpstr>
      <vt:lpstr>Action plan by Hubs and prayer points: BURKINA FASO</vt:lpstr>
      <vt:lpstr>Action plan by Hubs and prayer points: BURKINA FASO (cont'd)</vt:lpstr>
      <vt:lpstr>Action Plan by Hubs and Prayer Points: IVORY COAST</vt:lpstr>
      <vt:lpstr>Action Plan by Hubs and Prayer Points: GUINEA CONAKRY</vt:lpstr>
      <vt:lpstr>Plan d’actions par Hubs et points de prière : MALI</vt:lpstr>
      <vt:lpstr>Plan d’actions par Hubs et points de prière : TOGO</vt:lpstr>
      <vt:lpstr>Prayer Points by Country</vt:lpstr>
      <vt:lpstr>7. 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Kouka Urbain Ouedraogo</dc:creator>
  <cp:lastModifiedBy>Paul Hartford</cp:lastModifiedBy>
  <cp:revision>7</cp:revision>
  <dcterms:created xsi:type="dcterms:W3CDTF">2024-06-08T21:59:08Z</dcterms:created>
  <dcterms:modified xsi:type="dcterms:W3CDTF">2024-06-12T12:17:05Z</dcterms:modified>
</cp:coreProperties>
</file>