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9" r:id="rId3"/>
    <p:sldId id="258" r:id="rId4"/>
    <p:sldId id="270" r:id="rId5"/>
    <p:sldId id="271" r:id="rId6"/>
    <p:sldId id="272" r:id="rId7"/>
    <p:sldId id="273" r:id="rId8"/>
    <p:sldId id="261" r:id="rId9"/>
    <p:sldId id="275" r:id="rId10"/>
    <p:sldId id="259" r:id="rId11"/>
    <p:sldId id="287" r:id="rId12"/>
    <p:sldId id="274" r:id="rId13"/>
    <p:sldId id="276" r:id="rId14"/>
    <p:sldId id="277" r:id="rId15"/>
    <p:sldId id="278" r:id="rId16"/>
    <p:sldId id="279" r:id="rId17"/>
    <p:sldId id="280" r:id="rId18"/>
    <p:sldId id="281" r:id="rId19"/>
    <p:sldId id="282" r:id="rId20"/>
    <p:sldId id="283" r:id="rId21"/>
    <p:sldId id="285" r:id="rId22"/>
    <p:sldId id="286" r:id="rId23"/>
    <p:sldId id="268" r:id="rId24"/>
  </p:sldIdLst>
  <p:sldSz cx="18288000" cy="10287000"/>
  <p:notesSz cx="6858000" cy="9144000"/>
  <p:embeddedFontLst>
    <p:embeddedFont>
      <p:font typeface="Bantayog" pitchFamily="2" charset="0"/>
      <p:regular r:id="rId25"/>
    </p:embeddedFont>
    <p:embeddedFont>
      <p:font typeface="Bantayog Light" pitchFamily="2" charset="0"/>
      <p:regular r:id="rId26"/>
    </p:embeddedFont>
    <p:embeddedFont>
      <p:font typeface="Calibri" panose="020F0502020204030204" pitchFamily="34" charset="0"/>
      <p:regular r:id="rId27"/>
      <p:bold r:id="rId28"/>
      <p:italic r:id="rId29"/>
      <p:boldItalic r:id="rId30"/>
    </p:embeddedFont>
    <p:embeddedFont>
      <p:font typeface="Poppins" pitchFamily="2" charset="77"/>
      <p:regular r:id="rId31"/>
      <p:bold r:id="rId32"/>
      <p:italic r:id="rId33"/>
      <p:boldItalic r:id="rId34"/>
    </p:embeddedFont>
    <p:embeddedFont>
      <p:font typeface="Poppins Medium" panose="020B060402020202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94605" autoAdjust="0"/>
  </p:normalViewPr>
  <p:slideViewPr>
    <p:cSldViewPr>
      <p:cViewPr varScale="1">
        <p:scale>
          <a:sx n="62" d="100"/>
          <a:sy n="62" d="100"/>
        </p:scale>
        <p:origin x="216"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0C61ED-7036-0960-9366-1EA31E952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363"/>
            <a:ext cx="18288000" cy="10359498"/>
          </a:xfrm>
          <a:prstGeom prst="rect">
            <a:avLst/>
          </a:prstGeom>
        </p:spPr>
      </p:pic>
      <p:sp>
        <p:nvSpPr>
          <p:cNvPr id="5" name="TextBox 5"/>
          <p:cNvSpPr txBox="1"/>
          <p:nvPr/>
        </p:nvSpPr>
        <p:spPr>
          <a:xfrm>
            <a:off x="3581400" y="2532370"/>
            <a:ext cx="10591800" cy="3677930"/>
          </a:xfrm>
          <a:prstGeom prst="rect">
            <a:avLst/>
          </a:prstGeom>
        </p:spPr>
        <p:txBody>
          <a:bodyPr wrap="square" lIns="0" tIns="0" rIns="0" bIns="0" rtlCol="0" anchor="t">
            <a:spAutoFit/>
          </a:bodyPr>
          <a:lstStyle/>
          <a:p>
            <a:pPr algn="ctr"/>
            <a:r>
              <a:rPr lang="en-US" sz="23900" b="1" u="sng" dirty="0">
                <a:ln>
                  <a:solidFill>
                    <a:schemeClr val="tx1"/>
                  </a:solidFill>
                </a:ln>
                <a:solidFill>
                  <a:schemeClr val="accent3">
                    <a:lumMod val="20000"/>
                    <a:lumOff val="80000"/>
                  </a:schemeClr>
                </a:solidFill>
                <a:effectLst/>
                <a:latin typeface="Brush Script MT" panose="03060802040406070304" pitchFamily="66" charset="-122"/>
                <a:ea typeface="Brush Script MT" panose="03060802040406070304" pitchFamily="66" charset="-122"/>
                <a:cs typeface="Brush Script MT" panose="03060802040406070304" pitchFamily="66" charset="-122"/>
              </a:rPr>
              <a:t>Indonesia</a:t>
            </a:r>
          </a:p>
        </p:txBody>
      </p:sp>
      <p:sp>
        <p:nvSpPr>
          <p:cNvPr id="15" name="TextBox 14">
            <a:extLst>
              <a:ext uri="{FF2B5EF4-FFF2-40B4-BE49-F238E27FC236}">
                <a16:creationId xmlns:a16="http://schemas.microsoft.com/office/drawing/2014/main" id="{97FEED56-AB15-ACF8-E9DE-25FA5ED2F8E8}"/>
              </a:ext>
            </a:extLst>
          </p:cNvPr>
          <p:cNvSpPr txBox="1"/>
          <p:nvPr/>
        </p:nvSpPr>
        <p:spPr>
          <a:xfrm>
            <a:off x="4267200" y="5753100"/>
            <a:ext cx="9287434" cy="923330"/>
          </a:xfrm>
          <a:prstGeom prst="rect">
            <a:avLst/>
          </a:prstGeom>
          <a:noFill/>
        </p:spPr>
        <p:txBody>
          <a:bodyPr wrap="square">
            <a:spAutoFit/>
          </a:bodyPr>
          <a:lstStyle/>
          <a:p>
            <a:pPr algn="ctr"/>
            <a:r>
              <a:rPr lang="en-US" sz="5400" b="1" dirty="0">
                <a:ln>
                  <a:solidFill>
                    <a:schemeClr val="tx1"/>
                  </a:solidFill>
                </a:ln>
                <a:solidFill>
                  <a:schemeClr val="accent3">
                    <a:lumMod val="20000"/>
                    <a:lumOff val="80000"/>
                  </a:schemeClr>
                </a:solidFill>
                <a:effectLst/>
                <a:latin typeface="APPLE CHANCERY" panose="03020702040506060504" pitchFamily="66" charset="-79"/>
                <a:ea typeface="Calibri" panose="020F0502020204030204" pitchFamily="34" charset="0"/>
                <a:cs typeface="APPLE CHANCERY" panose="03020702040506060504" pitchFamily="66" charset="-79"/>
              </a:rPr>
              <a:t>Regional Coordinator Reports</a:t>
            </a:r>
            <a:endParaRPr lang="en-US" sz="5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l">
              <a:lnSpc>
                <a:spcPts val="4480"/>
              </a:lnSpc>
            </a:pPr>
            <a:r>
              <a:rPr lang="en-US" sz="2800" dirty="0">
                <a:solidFill>
                  <a:srgbClr val="F9F5F0"/>
                </a:solidFill>
                <a:latin typeface="Bantayog"/>
              </a:rPr>
              <a:t>Indonesia hub’s activities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411880" y="1085981"/>
            <a:ext cx="3824439" cy="399276"/>
          </a:xfrm>
          <a:prstGeom prst="rect">
            <a:avLst/>
          </a:prstGeom>
        </p:spPr>
        <p:txBody>
          <a:bodyPr lIns="0" tIns="0" rIns="0" bIns="0" rtlCol="0" anchor="t">
            <a:spAutoFit/>
          </a:bodyPr>
          <a:lstStyle/>
          <a:p>
            <a:pPr algn="l">
              <a:lnSpc>
                <a:spcPts val="3359"/>
              </a:lnSpc>
            </a:pPr>
            <a:r>
              <a:rPr lang="en-US" sz="2400" dirty="0">
                <a:solidFill>
                  <a:srgbClr val="F9F5F0"/>
                </a:solidFill>
                <a:latin typeface="Bantayog Light"/>
              </a:rPr>
              <a:t>January – December 2023 </a:t>
            </a:r>
          </a:p>
        </p:txBody>
      </p:sp>
      <p:sp>
        <p:nvSpPr>
          <p:cNvPr id="8" name="TextBox 8"/>
          <p:cNvSpPr txBox="1"/>
          <p:nvPr/>
        </p:nvSpPr>
        <p:spPr>
          <a:xfrm>
            <a:off x="1138607" y="4881372"/>
            <a:ext cx="7624393" cy="443776"/>
          </a:xfrm>
          <a:prstGeom prst="rect">
            <a:avLst/>
          </a:prstGeom>
        </p:spPr>
        <p:txBody>
          <a:bodyPr wrap="square" lIns="0" tIns="0" rIns="0" bIns="0" rtlCol="0" anchor="t">
            <a:spAutoFit/>
          </a:bodyPr>
          <a:lstStyle/>
          <a:p>
            <a:pPr algn="l">
              <a:lnSpc>
                <a:spcPts val="3359"/>
              </a:lnSpc>
            </a:pPr>
            <a:r>
              <a:rPr lang="en-US" sz="3200" b="1" dirty="0">
                <a:latin typeface="Bantayog Light"/>
              </a:rPr>
              <a:t>Indonesia Hub Members’ Mission School</a:t>
            </a:r>
            <a:endParaRPr lang="en-US" sz="3200" b="1" dirty="0">
              <a:solidFill>
                <a:srgbClr val="2D2D2D"/>
              </a:solidFill>
              <a:latin typeface="Poppins Medium"/>
            </a:endParaRPr>
          </a:p>
        </p:txBody>
      </p:sp>
      <p:sp>
        <p:nvSpPr>
          <p:cNvPr id="10" name="TextBox 10"/>
          <p:cNvSpPr txBox="1"/>
          <p:nvPr/>
        </p:nvSpPr>
        <p:spPr>
          <a:xfrm>
            <a:off x="1252908" y="5893497"/>
            <a:ext cx="6276727" cy="1292662"/>
          </a:xfrm>
          <a:prstGeom prst="rect">
            <a:avLst/>
          </a:prstGeom>
        </p:spPr>
        <p:txBody>
          <a:bodyPr wrap="square" lIns="0" tIns="0" rIns="0" bIns="0" rtlCol="0" anchor="t">
            <a:spAutoFit/>
          </a:bodyPr>
          <a:lstStyle/>
          <a:p>
            <a:pPr lvl="0"/>
            <a:r>
              <a:rPr lang="en-US" sz="2800" dirty="0"/>
              <a:t>“</a:t>
            </a:r>
            <a:r>
              <a:rPr lang="en-US" sz="2800" dirty="0">
                <a:latin typeface="Bantayog Light"/>
              </a:rPr>
              <a:t>all remain committed to providing training and equipping individuals for mission work among the UPGs.</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4FA07EA0-E90D-B659-9097-D24A8DD21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4195" y="1734396"/>
            <a:ext cx="4725503" cy="35441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3" name="Picture 22">
            <a:extLst>
              <a:ext uri="{FF2B5EF4-FFF2-40B4-BE49-F238E27FC236}">
                <a16:creationId xmlns:a16="http://schemas.microsoft.com/office/drawing/2014/main" id="{F5A400D1-487D-BCFF-CF7E-5AB860970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3415181"/>
            <a:ext cx="4524128" cy="34566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5" name="Picture 24">
            <a:extLst>
              <a:ext uri="{FF2B5EF4-FFF2-40B4-BE49-F238E27FC236}">
                <a16:creationId xmlns:a16="http://schemas.microsoft.com/office/drawing/2014/main" id="{57DC410E-CE46-8C2C-1BA3-A162F5467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2480" y="5483218"/>
            <a:ext cx="5181599" cy="38861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l">
              <a:lnSpc>
                <a:spcPts val="4480"/>
              </a:lnSpc>
            </a:pPr>
            <a:r>
              <a:rPr lang="en-US" sz="2800" dirty="0">
                <a:solidFill>
                  <a:srgbClr val="F9F5F0"/>
                </a:solidFill>
                <a:latin typeface="Bantayog"/>
              </a:rPr>
              <a:t>Indonesia hub’s activities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411880" y="1085981"/>
            <a:ext cx="3824439" cy="399276"/>
          </a:xfrm>
          <a:prstGeom prst="rect">
            <a:avLst/>
          </a:prstGeom>
        </p:spPr>
        <p:txBody>
          <a:bodyPr lIns="0" tIns="0" rIns="0" bIns="0" rtlCol="0" anchor="t">
            <a:spAutoFit/>
          </a:bodyPr>
          <a:lstStyle/>
          <a:p>
            <a:pPr algn="l">
              <a:lnSpc>
                <a:spcPts val="3359"/>
              </a:lnSpc>
            </a:pPr>
            <a:r>
              <a:rPr lang="en-US" sz="2400" dirty="0">
                <a:solidFill>
                  <a:srgbClr val="F9F5F0"/>
                </a:solidFill>
                <a:latin typeface="Bantayog Light"/>
              </a:rPr>
              <a:t>January – December 2023 </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a:latin typeface="Bantayog Light"/>
              </a:rPr>
              <a:t>Indonesia Hub Meeting </a:t>
            </a:r>
            <a:endParaRPr lang="en-US" sz="3200" b="1" dirty="0">
              <a:solidFill>
                <a:srgbClr val="2D2D2D"/>
              </a:solidFill>
              <a:latin typeface="Poppins Medium"/>
            </a:endParaRPr>
          </a:p>
        </p:txBody>
      </p:sp>
      <p:sp>
        <p:nvSpPr>
          <p:cNvPr id="10" name="TextBox 10"/>
          <p:cNvSpPr txBox="1"/>
          <p:nvPr/>
        </p:nvSpPr>
        <p:spPr>
          <a:xfrm>
            <a:off x="1038473" y="3695700"/>
            <a:ext cx="6276727" cy="3016210"/>
          </a:xfrm>
          <a:prstGeom prst="rect">
            <a:avLst/>
          </a:prstGeom>
        </p:spPr>
        <p:txBody>
          <a:bodyPr wrap="square" lIns="0" tIns="0" rIns="0" bIns="0" rtlCol="0" anchor="t">
            <a:spAutoFit/>
          </a:bodyPr>
          <a:lstStyle/>
          <a:p>
            <a:pPr lvl="0"/>
            <a:r>
              <a:rPr lang="en-US" sz="2800" dirty="0"/>
              <a:t>“</a:t>
            </a:r>
            <a:r>
              <a:rPr lang="en-US" sz="2800" dirty="0">
                <a:latin typeface="Bantayog Light"/>
              </a:rPr>
              <a:t>The meeting focused on updating the leadership transition at </a:t>
            </a:r>
            <a:r>
              <a:rPr lang="en-US" sz="2800" dirty="0" err="1">
                <a:latin typeface="Bantayog Light"/>
              </a:rPr>
              <a:t>Globeserve</a:t>
            </a:r>
            <a:r>
              <a:rPr lang="en-US" sz="2800" dirty="0">
                <a:latin typeface="Bantayog Light"/>
              </a:rPr>
              <a:t>, providing updates on the progress of our work within each ministry in the Indonesia region, and coming together in prayer to address the challenges ahead.</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7DC410E-CE46-8C2C-1BA3-A162F5467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34046" y="1285619"/>
            <a:ext cx="9326834" cy="699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865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2" name="Group 2"/>
          <p:cNvGrpSpPr/>
          <p:nvPr/>
        </p:nvGrpSpPr>
        <p:grpSpPr>
          <a:xfrm>
            <a:off x="-1" y="409680"/>
            <a:ext cx="5988902" cy="1356969"/>
            <a:chOff x="0" y="0"/>
            <a:chExt cx="1537457" cy="495026"/>
          </a:xfrm>
        </p:grpSpPr>
        <p:sp>
          <p:nvSpPr>
            <p:cNvPr id="3" name="Freeform 3"/>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228600" y="456926"/>
            <a:ext cx="5410200" cy="528093"/>
          </a:xfrm>
          <a:prstGeom prst="rect">
            <a:avLst/>
          </a:prstGeom>
        </p:spPr>
        <p:txBody>
          <a:bodyPr wrap="square" lIns="0" tIns="0" rIns="0" bIns="0" rtlCol="0" anchor="t">
            <a:spAutoFit/>
          </a:bodyPr>
          <a:lstStyle/>
          <a:p>
            <a:pPr algn="l">
              <a:lnSpc>
                <a:spcPts val="4480"/>
              </a:lnSpc>
            </a:pPr>
            <a:r>
              <a:rPr lang="en-US" sz="3200" dirty="0">
                <a:solidFill>
                  <a:srgbClr val="F9F5F0"/>
                </a:solidFill>
                <a:latin typeface="Bantayog"/>
              </a:rPr>
              <a:t>Unreached People Groups</a:t>
            </a:r>
          </a:p>
        </p:txBody>
      </p:sp>
      <p:sp>
        <p:nvSpPr>
          <p:cNvPr id="7" name="TextBox 7"/>
          <p:cNvSpPr txBox="1"/>
          <p:nvPr/>
        </p:nvSpPr>
        <p:spPr>
          <a:xfrm>
            <a:off x="1028700" y="1083244"/>
            <a:ext cx="3824439" cy="399276"/>
          </a:xfrm>
          <a:prstGeom prst="rect">
            <a:avLst/>
          </a:prstGeom>
        </p:spPr>
        <p:txBody>
          <a:bodyPr lIns="0" tIns="0" rIns="0" bIns="0" rtlCol="0" anchor="t">
            <a:spAutoFit/>
          </a:bodyPr>
          <a:lstStyle/>
          <a:p>
            <a:pPr algn="l">
              <a:lnSpc>
                <a:spcPts val="3359"/>
              </a:lnSpc>
            </a:pPr>
            <a:r>
              <a:rPr lang="en-US" sz="2400" dirty="0">
                <a:solidFill>
                  <a:srgbClr val="F9F5F0"/>
                </a:solidFill>
                <a:latin typeface="Bantayog Light"/>
              </a:rPr>
              <a:t>In Indonesia</a:t>
            </a:r>
          </a:p>
        </p:txBody>
      </p:sp>
      <p:sp>
        <p:nvSpPr>
          <p:cNvPr id="10" name="TextBox 10"/>
          <p:cNvSpPr txBox="1"/>
          <p:nvPr/>
        </p:nvSpPr>
        <p:spPr>
          <a:xfrm>
            <a:off x="838200" y="7745582"/>
            <a:ext cx="7176599" cy="1722651"/>
          </a:xfrm>
          <a:prstGeom prst="rect">
            <a:avLst/>
          </a:prstGeom>
        </p:spPr>
        <p:txBody>
          <a:bodyPr lIns="0" tIns="0" rIns="0" bIns="0" rtlCol="0" anchor="t">
            <a:spAutoFit/>
          </a:bodyPr>
          <a:lstStyle/>
          <a:p>
            <a:pPr algn="l">
              <a:lnSpc>
                <a:spcPts val="3359"/>
              </a:lnSpc>
              <a:spcBef>
                <a:spcPct val="0"/>
              </a:spcBef>
            </a:pPr>
            <a:r>
              <a:rPr lang="en-US" sz="2400" dirty="0">
                <a:latin typeface="Bantayog Light"/>
              </a:rPr>
              <a:t>It is estimated that there are 239 Unreached People Groups in Indonesia, particularly concentrated in regions as Sumatera, Java, Kalimantan, and Sulawesi.</a:t>
            </a:r>
            <a:endParaRPr lang="en-US" sz="2400" dirty="0">
              <a:solidFill>
                <a:srgbClr val="2D2D2D"/>
              </a:solidFill>
              <a:latin typeface="Poppins"/>
            </a:endParaRPr>
          </a:p>
        </p:txBody>
      </p:sp>
      <p:sp>
        <p:nvSpPr>
          <p:cNvPr id="12" name="TextBox 10">
            <a:extLst>
              <a:ext uri="{FF2B5EF4-FFF2-40B4-BE49-F238E27FC236}">
                <a16:creationId xmlns:a16="http://schemas.microsoft.com/office/drawing/2014/main" id="{BE15FED3-C74F-414C-49FC-9D354498F33D}"/>
              </a:ext>
            </a:extLst>
          </p:cNvPr>
          <p:cNvSpPr txBox="1"/>
          <p:nvPr/>
        </p:nvSpPr>
        <p:spPr>
          <a:xfrm>
            <a:off x="10052221" y="7745582"/>
            <a:ext cx="7176599" cy="2158668"/>
          </a:xfrm>
          <a:prstGeom prst="rect">
            <a:avLst/>
          </a:prstGeom>
        </p:spPr>
        <p:txBody>
          <a:bodyPr lIns="0" tIns="0" rIns="0" bIns="0" rtlCol="0" anchor="t">
            <a:spAutoFit/>
          </a:bodyPr>
          <a:lstStyle/>
          <a:p>
            <a:pPr algn="l">
              <a:lnSpc>
                <a:spcPts val="3359"/>
              </a:lnSpc>
              <a:spcBef>
                <a:spcPct val="0"/>
              </a:spcBef>
            </a:pPr>
            <a:r>
              <a:rPr lang="en-US" sz="2400" dirty="0">
                <a:latin typeface="Bantayog Light"/>
              </a:rPr>
              <a:t>In Indonesia Hub, a significant amount of recent work has successfully progressed to the early disciple-making stage. Moreover, in some cases, the first church has already been established and planted among the UPGs.</a:t>
            </a:r>
            <a:endParaRPr lang="en-US" sz="2400" dirty="0">
              <a:solidFill>
                <a:srgbClr val="2D2D2D"/>
              </a:solidFill>
              <a:latin typeface="Poppins"/>
            </a:endParaRPr>
          </a:p>
        </p:txBody>
      </p:sp>
      <p:pic>
        <p:nvPicPr>
          <p:cNvPr id="14" name="Picture 13">
            <a:extLst>
              <a:ext uri="{FF2B5EF4-FFF2-40B4-BE49-F238E27FC236}">
                <a16:creationId xmlns:a16="http://schemas.microsoft.com/office/drawing/2014/main" id="{A5625728-96D7-24A1-4DF5-3A18B90C4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999" y="1813895"/>
            <a:ext cx="14643601" cy="5762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1216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2" name="Group 2"/>
          <p:cNvGrpSpPr/>
          <p:nvPr/>
        </p:nvGrpSpPr>
        <p:grpSpPr>
          <a:xfrm>
            <a:off x="457200" y="404759"/>
            <a:ext cx="2895600" cy="678485"/>
            <a:chOff x="0" y="0"/>
            <a:chExt cx="1081914" cy="247513"/>
          </a:xfrm>
        </p:grpSpPr>
        <p:sp>
          <p:nvSpPr>
            <p:cNvPr id="3" name="Freeform 3"/>
            <p:cNvSpPr/>
            <p:nvPr/>
          </p:nvSpPr>
          <p:spPr>
            <a:xfrm>
              <a:off x="0" y="0"/>
              <a:ext cx="1081914" cy="247513"/>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609600" y="456926"/>
            <a:ext cx="5410200" cy="528093"/>
          </a:xfrm>
          <a:prstGeom prst="rect">
            <a:avLst/>
          </a:prstGeom>
        </p:spPr>
        <p:txBody>
          <a:bodyPr wrap="square" lIns="0" tIns="0" rIns="0" bIns="0" rtlCol="0" anchor="t">
            <a:spAutoFit/>
          </a:bodyPr>
          <a:lstStyle/>
          <a:p>
            <a:pPr algn="l">
              <a:lnSpc>
                <a:spcPts val="4480"/>
              </a:lnSpc>
            </a:pPr>
            <a:r>
              <a:rPr lang="en-US" sz="3200" dirty="0">
                <a:solidFill>
                  <a:srgbClr val="F9F5F0"/>
                </a:solidFill>
                <a:latin typeface="Bantayog"/>
              </a:rPr>
              <a:t>Strategies</a:t>
            </a:r>
          </a:p>
        </p:txBody>
      </p:sp>
      <p:sp>
        <p:nvSpPr>
          <p:cNvPr id="10" name="TextBox 10"/>
          <p:cNvSpPr txBox="1"/>
          <p:nvPr/>
        </p:nvSpPr>
        <p:spPr>
          <a:xfrm>
            <a:off x="609600" y="3086100"/>
            <a:ext cx="7176599" cy="4759444"/>
          </a:xfrm>
          <a:prstGeom prst="rect">
            <a:avLst/>
          </a:prstGeom>
        </p:spPr>
        <p:txBody>
          <a:bodyPr lIns="0" tIns="0" rIns="0" bIns="0" rtlCol="0" anchor="t">
            <a:spAutoFit/>
          </a:bodyPr>
          <a:lstStyle/>
          <a:p>
            <a:pPr algn="l">
              <a:lnSpc>
                <a:spcPts val="3359"/>
              </a:lnSpc>
              <a:spcBef>
                <a:spcPct val="0"/>
              </a:spcBef>
            </a:pPr>
            <a:r>
              <a:rPr lang="en-US" sz="2400" dirty="0">
                <a:latin typeface="Bantayog Light"/>
              </a:rPr>
              <a:t>Here are 2 of our specific strategies that are being used to reach the UPGs:</a:t>
            </a:r>
          </a:p>
          <a:p>
            <a:pPr algn="l">
              <a:lnSpc>
                <a:spcPts val="3359"/>
              </a:lnSpc>
              <a:spcBef>
                <a:spcPct val="0"/>
              </a:spcBef>
            </a:pPr>
            <a:endParaRPr lang="en-US" sz="2400" dirty="0">
              <a:latin typeface="Bantayog Light"/>
            </a:endParaRPr>
          </a:p>
          <a:p>
            <a:pPr algn="l">
              <a:lnSpc>
                <a:spcPts val="3359"/>
              </a:lnSpc>
              <a:spcBef>
                <a:spcPct val="0"/>
              </a:spcBef>
            </a:pPr>
            <a:r>
              <a:rPr lang="en-US" sz="2800" b="1" dirty="0">
                <a:latin typeface="Bantayog Light"/>
              </a:rPr>
              <a:t>Prayer and Intercession</a:t>
            </a:r>
            <a:endParaRPr lang="en-US" sz="2400" b="1" dirty="0">
              <a:latin typeface="Bantayog Light"/>
            </a:endParaRPr>
          </a:p>
          <a:p>
            <a:pPr algn="l">
              <a:lnSpc>
                <a:spcPts val="3359"/>
              </a:lnSpc>
              <a:spcBef>
                <a:spcPct val="0"/>
              </a:spcBef>
            </a:pPr>
            <a:r>
              <a:rPr lang="en-US" sz="2400" dirty="0">
                <a:solidFill>
                  <a:srgbClr val="2D2D2D"/>
                </a:solidFill>
                <a:latin typeface="Bantayog Light"/>
              </a:rPr>
              <a:t>We recognized the spiritual nature of the work, therefore prayer plays a vital role in Indonesia Hub’s effort to reach the UPGs in Indonesia. </a:t>
            </a:r>
          </a:p>
          <a:p>
            <a:pPr algn="l">
              <a:lnSpc>
                <a:spcPts val="3359"/>
              </a:lnSpc>
              <a:spcBef>
                <a:spcPct val="0"/>
              </a:spcBef>
            </a:pPr>
            <a:r>
              <a:rPr lang="en-US" sz="2400" dirty="0">
                <a:solidFill>
                  <a:srgbClr val="2D2D2D"/>
                </a:solidFill>
                <a:latin typeface="Bantayog Light"/>
              </a:rPr>
              <a:t>Praying for open doors, receptive hearts, and divine guidance have been pave our way to successful outreach efforts.</a:t>
            </a:r>
            <a:endParaRPr lang="en-US" sz="2400" dirty="0">
              <a:solidFill>
                <a:srgbClr val="2D2D2D"/>
              </a:solidFill>
              <a:latin typeface="Poppins"/>
            </a:endParaRPr>
          </a:p>
          <a:p>
            <a:pPr algn="l">
              <a:lnSpc>
                <a:spcPts val="3359"/>
              </a:lnSpc>
              <a:spcBef>
                <a:spcPct val="0"/>
              </a:spcBef>
            </a:pPr>
            <a:endParaRPr lang="en-US" sz="2400" dirty="0">
              <a:latin typeface="Bantayog Light"/>
            </a:endParaRPr>
          </a:p>
        </p:txBody>
      </p:sp>
      <p:pic>
        <p:nvPicPr>
          <p:cNvPr id="9" name="Picture 8">
            <a:extLst>
              <a:ext uri="{FF2B5EF4-FFF2-40B4-BE49-F238E27FC236}">
                <a16:creationId xmlns:a16="http://schemas.microsoft.com/office/drawing/2014/main" id="{930195AF-5627-D371-3C2C-964C30418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035" y="1390513"/>
            <a:ext cx="10007965" cy="7505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7717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2" name="Group 2"/>
          <p:cNvGrpSpPr/>
          <p:nvPr/>
        </p:nvGrpSpPr>
        <p:grpSpPr>
          <a:xfrm>
            <a:off x="457200" y="404759"/>
            <a:ext cx="2895600" cy="678485"/>
            <a:chOff x="0" y="0"/>
            <a:chExt cx="1081914" cy="247513"/>
          </a:xfrm>
        </p:grpSpPr>
        <p:sp>
          <p:nvSpPr>
            <p:cNvPr id="3" name="Freeform 3"/>
            <p:cNvSpPr/>
            <p:nvPr/>
          </p:nvSpPr>
          <p:spPr>
            <a:xfrm>
              <a:off x="0" y="0"/>
              <a:ext cx="1081914" cy="247513"/>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609600" y="456926"/>
            <a:ext cx="5410200" cy="528093"/>
          </a:xfrm>
          <a:prstGeom prst="rect">
            <a:avLst/>
          </a:prstGeom>
        </p:spPr>
        <p:txBody>
          <a:bodyPr wrap="square" lIns="0" tIns="0" rIns="0" bIns="0" rtlCol="0" anchor="t">
            <a:spAutoFit/>
          </a:bodyPr>
          <a:lstStyle/>
          <a:p>
            <a:pPr algn="l">
              <a:lnSpc>
                <a:spcPts val="4480"/>
              </a:lnSpc>
            </a:pPr>
            <a:r>
              <a:rPr lang="en-US" sz="3200" dirty="0">
                <a:solidFill>
                  <a:srgbClr val="F9F5F0"/>
                </a:solidFill>
                <a:latin typeface="Bantayog"/>
              </a:rPr>
              <a:t>Strategies</a:t>
            </a:r>
          </a:p>
        </p:txBody>
      </p:sp>
      <p:sp>
        <p:nvSpPr>
          <p:cNvPr id="10" name="TextBox 10"/>
          <p:cNvSpPr txBox="1"/>
          <p:nvPr/>
        </p:nvSpPr>
        <p:spPr>
          <a:xfrm>
            <a:off x="493776" y="2606040"/>
            <a:ext cx="7176599" cy="5631478"/>
          </a:xfrm>
          <a:prstGeom prst="rect">
            <a:avLst/>
          </a:prstGeom>
        </p:spPr>
        <p:txBody>
          <a:bodyPr lIns="0" tIns="0" rIns="0" bIns="0" rtlCol="0" anchor="t">
            <a:spAutoFit/>
          </a:bodyPr>
          <a:lstStyle/>
          <a:p>
            <a:pPr algn="l">
              <a:lnSpc>
                <a:spcPts val="3359"/>
              </a:lnSpc>
              <a:spcBef>
                <a:spcPct val="0"/>
              </a:spcBef>
            </a:pPr>
            <a:endParaRPr lang="en-US" sz="2400" dirty="0">
              <a:latin typeface="Bantayog Light"/>
            </a:endParaRPr>
          </a:p>
          <a:p>
            <a:pPr algn="l">
              <a:lnSpc>
                <a:spcPts val="3359"/>
              </a:lnSpc>
              <a:spcBef>
                <a:spcPct val="0"/>
              </a:spcBef>
            </a:pPr>
            <a:r>
              <a:rPr lang="en-US" sz="2800" b="1" dirty="0">
                <a:latin typeface="Bantayog Light"/>
              </a:rPr>
              <a:t>A Holistic Children’s Program</a:t>
            </a:r>
            <a:endParaRPr lang="en-US" sz="2400" b="1" dirty="0">
              <a:latin typeface="Bantayog Light"/>
            </a:endParaRPr>
          </a:p>
          <a:p>
            <a:pPr algn="l">
              <a:lnSpc>
                <a:spcPts val="3359"/>
              </a:lnSpc>
              <a:spcBef>
                <a:spcPct val="0"/>
              </a:spcBef>
            </a:pPr>
            <a:r>
              <a:rPr lang="en-US" sz="2400" dirty="0">
                <a:solidFill>
                  <a:srgbClr val="2D2D2D"/>
                </a:solidFill>
                <a:latin typeface="Bantayog Light"/>
              </a:rPr>
              <a:t>Children's program that combines education, games, hygiene education, and Christian values is a powerful tool for reaching the UPGs in Indonesia. This program involves parents and the community, creating opportunities for outreach and building relationship with families who may not have been reached through traditional means. </a:t>
            </a:r>
          </a:p>
          <a:p>
            <a:pPr algn="l">
              <a:lnSpc>
                <a:spcPts val="3359"/>
              </a:lnSpc>
              <a:spcBef>
                <a:spcPct val="0"/>
              </a:spcBef>
            </a:pPr>
            <a:endParaRPr lang="en-US" sz="2400" dirty="0">
              <a:solidFill>
                <a:srgbClr val="2D2D2D"/>
              </a:solidFill>
              <a:latin typeface="Bantayog Light"/>
            </a:endParaRPr>
          </a:p>
          <a:p>
            <a:pPr algn="l">
              <a:lnSpc>
                <a:spcPts val="3359"/>
              </a:lnSpc>
              <a:spcBef>
                <a:spcPct val="0"/>
              </a:spcBef>
            </a:pPr>
            <a:r>
              <a:rPr lang="en-US" sz="2400" dirty="0">
                <a:solidFill>
                  <a:srgbClr val="2D2D2D"/>
                </a:solidFill>
                <a:latin typeface="Bantayog Light"/>
              </a:rPr>
              <a:t>This program helps foster trust and acceptance within the community, making it easier to share the message of hope and love found in Jesus</a:t>
            </a:r>
            <a:endParaRPr lang="en-US" sz="2400" dirty="0">
              <a:latin typeface="Bantayog Light"/>
            </a:endParaRPr>
          </a:p>
        </p:txBody>
      </p:sp>
      <p:pic>
        <p:nvPicPr>
          <p:cNvPr id="8" name="Picture 7">
            <a:extLst>
              <a:ext uri="{FF2B5EF4-FFF2-40B4-BE49-F238E27FC236}">
                <a16:creationId xmlns:a16="http://schemas.microsoft.com/office/drawing/2014/main" id="{D7C76888-EF60-1630-3867-91E143579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2628900"/>
            <a:ext cx="10295466"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7372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ctr">
              <a:lnSpc>
                <a:spcPts val="4480"/>
              </a:lnSpc>
            </a:pPr>
            <a:r>
              <a:rPr lang="en-US" sz="2800" dirty="0">
                <a:solidFill>
                  <a:srgbClr val="F9F5F0"/>
                </a:solidFill>
                <a:latin typeface="Bantayog"/>
              </a:rPr>
              <a:t>Indonesia hub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411880" y="1085981"/>
            <a:ext cx="3824439" cy="399276"/>
          </a:xfrm>
          <a:prstGeom prst="rect">
            <a:avLst/>
          </a:prstGeom>
        </p:spPr>
        <p:txBody>
          <a:bodyPr lIns="0" tIns="0" rIns="0" bIns="0" rtlCol="0" anchor="t">
            <a:spAutoFit/>
          </a:bodyPr>
          <a:lstStyle/>
          <a:p>
            <a:pPr algn="ctr">
              <a:lnSpc>
                <a:spcPts val="3359"/>
              </a:lnSpc>
            </a:pPr>
            <a:r>
              <a:rPr lang="en-US" sz="2400" dirty="0">
                <a:solidFill>
                  <a:srgbClr val="F9F5F0"/>
                </a:solidFill>
                <a:latin typeface="Bantayog Light"/>
              </a:rPr>
              <a:t>Strength of the Church</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a:latin typeface="Bantayog Light"/>
              </a:rPr>
              <a:t>Growing Numbers</a:t>
            </a:r>
            <a:endParaRPr lang="en-US" sz="3200" b="1" dirty="0">
              <a:solidFill>
                <a:srgbClr val="2D2D2D"/>
              </a:solidFill>
              <a:latin typeface="Poppins Medium"/>
            </a:endParaRPr>
          </a:p>
        </p:txBody>
      </p:sp>
      <p:sp>
        <p:nvSpPr>
          <p:cNvPr id="10" name="TextBox 10"/>
          <p:cNvSpPr txBox="1"/>
          <p:nvPr/>
        </p:nvSpPr>
        <p:spPr>
          <a:xfrm>
            <a:off x="1038473" y="3695700"/>
            <a:ext cx="6276727" cy="2154436"/>
          </a:xfrm>
          <a:prstGeom prst="rect">
            <a:avLst/>
          </a:prstGeom>
        </p:spPr>
        <p:txBody>
          <a:bodyPr wrap="square" lIns="0" tIns="0" rIns="0" bIns="0" rtlCol="0" anchor="t">
            <a:spAutoFit/>
          </a:bodyPr>
          <a:lstStyle/>
          <a:p>
            <a:pPr lvl="0"/>
            <a:r>
              <a:rPr lang="en-US" sz="2800" dirty="0"/>
              <a:t>“</a:t>
            </a:r>
            <a:r>
              <a:rPr lang="en-US" sz="2800" dirty="0">
                <a:latin typeface="Bantayog Light"/>
              </a:rPr>
              <a:t>The believers population in Indonesia Hub has been growing steadily over the years, with many churches experiencing an increase in new believers’ membership.</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7DC410E-CE46-8C2C-1BA3-A162F5467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34046" y="1674996"/>
            <a:ext cx="9326834" cy="6216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6598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ctr">
              <a:lnSpc>
                <a:spcPts val="4480"/>
              </a:lnSpc>
            </a:pPr>
            <a:r>
              <a:rPr lang="en-US" sz="2800" dirty="0">
                <a:solidFill>
                  <a:srgbClr val="F9F5F0"/>
                </a:solidFill>
                <a:latin typeface="Bantayog"/>
              </a:rPr>
              <a:t>Indonesia hub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411880" y="1085981"/>
            <a:ext cx="3824439" cy="399276"/>
          </a:xfrm>
          <a:prstGeom prst="rect">
            <a:avLst/>
          </a:prstGeom>
        </p:spPr>
        <p:txBody>
          <a:bodyPr lIns="0" tIns="0" rIns="0" bIns="0" rtlCol="0" anchor="t">
            <a:spAutoFit/>
          </a:bodyPr>
          <a:lstStyle/>
          <a:p>
            <a:pPr algn="ctr">
              <a:lnSpc>
                <a:spcPts val="3359"/>
              </a:lnSpc>
            </a:pPr>
            <a:r>
              <a:rPr lang="en-US" sz="2400" dirty="0">
                <a:solidFill>
                  <a:srgbClr val="F9F5F0"/>
                </a:solidFill>
                <a:latin typeface="Bantayog Light"/>
              </a:rPr>
              <a:t>Strength of the Church</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a:latin typeface="Bantayog Light"/>
              </a:rPr>
              <a:t>Active Participation</a:t>
            </a:r>
            <a:endParaRPr lang="en-US" sz="3200" b="1" dirty="0">
              <a:solidFill>
                <a:srgbClr val="2D2D2D"/>
              </a:solidFill>
              <a:latin typeface="Poppins Medium"/>
            </a:endParaRPr>
          </a:p>
        </p:txBody>
      </p:sp>
      <p:sp>
        <p:nvSpPr>
          <p:cNvPr id="10" name="TextBox 10"/>
          <p:cNvSpPr txBox="1"/>
          <p:nvPr/>
        </p:nvSpPr>
        <p:spPr>
          <a:xfrm>
            <a:off x="1038473" y="3695700"/>
            <a:ext cx="6276727" cy="2585323"/>
          </a:xfrm>
          <a:prstGeom prst="rect">
            <a:avLst/>
          </a:prstGeom>
        </p:spPr>
        <p:txBody>
          <a:bodyPr wrap="square" lIns="0" tIns="0" rIns="0" bIns="0" rtlCol="0" anchor="t">
            <a:spAutoFit/>
          </a:bodyPr>
          <a:lstStyle/>
          <a:p>
            <a:pPr lvl="0"/>
            <a:r>
              <a:rPr lang="en-US" sz="2800" dirty="0"/>
              <a:t>“</a:t>
            </a:r>
            <a:r>
              <a:rPr lang="en-US" sz="2800" dirty="0">
                <a:latin typeface="Bantayog Light"/>
              </a:rPr>
              <a:t>Many believers in Indonesia Hub ministry are actively involved in their churches and communities, participating in worship services, discipleship, evangelism, volunteer work, and outreach programs.</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7DC410E-CE46-8C2C-1BA3-A162F5467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34046" y="2160009"/>
            <a:ext cx="9326834" cy="524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6784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ctr">
              <a:lnSpc>
                <a:spcPts val="4480"/>
              </a:lnSpc>
            </a:pPr>
            <a:r>
              <a:rPr lang="en-US" sz="2800" dirty="0">
                <a:solidFill>
                  <a:srgbClr val="F9F5F0"/>
                </a:solidFill>
                <a:latin typeface="Bantayog"/>
              </a:rPr>
              <a:t>Indonesia hub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228600" y="1085981"/>
            <a:ext cx="4236321" cy="399276"/>
          </a:xfrm>
          <a:prstGeom prst="rect">
            <a:avLst/>
          </a:prstGeom>
        </p:spPr>
        <p:txBody>
          <a:bodyPr wrap="square" lIns="0" tIns="0" rIns="0" bIns="0" rtlCol="0" anchor="t">
            <a:spAutoFit/>
          </a:bodyPr>
          <a:lstStyle/>
          <a:p>
            <a:pPr algn="ctr">
              <a:lnSpc>
                <a:spcPts val="3359"/>
              </a:lnSpc>
            </a:pPr>
            <a:r>
              <a:rPr lang="en-US" sz="2400" dirty="0">
                <a:solidFill>
                  <a:srgbClr val="F9F5F0"/>
                </a:solidFill>
                <a:latin typeface="Bantayog Light"/>
              </a:rPr>
              <a:t>Current Level of Engagement</a:t>
            </a:r>
          </a:p>
        </p:txBody>
      </p:sp>
      <p:sp>
        <p:nvSpPr>
          <p:cNvPr id="8" name="TextBox 8"/>
          <p:cNvSpPr txBox="1"/>
          <p:nvPr/>
        </p:nvSpPr>
        <p:spPr>
          <a:xfrm>
            <a:off x="1038473" y="2673210"/>
            <a:ext cx="6505327" cy="879793"/>
          </a:xfrm>
          <a:prstGeom prst="rect">
            <a:avLst/>
          </a:prstGeom>
        </p:spPr>
        <p:txBody>
          <a:bodyPr wrap="square" lIns="0" tIns="0" rIns="0" bIns="0" rtlCol="0" anchor="t">
            <a:spAutoFit/>
          </a:bodyPr>
          <a:lstStyle/>
          <a:p>
            <a:pPr algn="l">
              <a:lnSpc>
                <a:spcPts val="3359"/>
              </a:lnSpc>
            </a:pPr>
            <a:r>
              <a:rPr lang="en-US" sz="3200" b="1" dirty="0">
                <a:solidFill>
                  <a:srgbClr val="2D2D2D"/>
                </a:solidFill>
                <a:latin typeface="Bantayog Light"/>
              </a:rPr>
              <a:t>Level of Engagement of the church within the UPGs</a:t>
            </a:r>
            <a:endParaRPr lang="en-US" sz="3200" b="1" dirty="0">
              <a:solidFill>
                <a:srgbClr val="2D2D2D"/>
              </a:solidFill>
              <a:latin typeface="Poppins Medium"/>
            </a:endParaRPr>
          </a:p>
        </p:txBody>
      </p:sp>
      <p:sp>
        <p:nvSpPr>
          <p:cNvPr id="10" name="TextBox 10"/>
          <p:cNvSpPr txBox="1"/>
          <p:nvPr/>
        </p:nvSpPr>
        <p:spPr>
          <a:xfrm>
            <a:off x="1038473" y="3695700"/>
            <a:ext cx="6276727" cy="4308872"/>
          </a:xfrm>
          <a:prstGeom prst="rect">
            <a:avLst/>
          </a:prstGeom>
        </p:spPr>
        <p:txBody>
          <a:bodyPr wrap="square" lIns="0" tIns="0" rIns="0" bIns="0" rtlCol="0" anchor="t">
            <a:spAutoFit/>
          </a:bodyPr>
          <a:lstStyle/>
          <a:p>
            <a:pPr lvl="0"/>
            <a:r>
              <a:rPr lang="en-US" sz="2800" dirty="0"/>
              <a:t>“</a:t>
            </a:r>
            <a:r>
              <a:rPr lang="en-US" sz="2800" dirty="0">
                <a:latin typeface="Bantayog Light"/>
              </a:rPr>
              <a:t>The current level of engagement of the church within the UPGs is to make early disciples and plant the first churches among some UPGs. These efforts have involved building relationships with community members, sharing the Gospel message, providing practical support, and training local believers to become leaders within their communities.</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7DC410E-CE46-8C2C-1BA3-A162F5467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75275" y="339690"/>
            <a:ext cx="5152916" cy="9160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9183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ctr">
              <a:lnSpc>
                <a:spcPts val="4480"/>
              </a:lnSpc>
            </a:pPr>
            <a:r>
              <a:rPr lang="en-US" sz="2800" dirty="0">
                <a:solidFill>
                  <a:srgbClr val="F9F5F0"/>
                </a:solidFill>
                <a:latin typeface="Bantayog"/>
              </a:rPr>
              <a:t>Indonesia hub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228600" y="1085981"/>
            <a:ext cx="4236321" cy="387222"/>
          </a:xfrm>
          <a:prstGeom prst="rect">
            <a:avLst/>
          </a:prstGeom>
        </p:spPr>
        <p:txBody>
          <a:bodyPr wrap="square" lIns="0" tIns="0" rIns="0" bIns="0" rtlCol="0" anchor="t">
            <a:spAutoFit/>
          </a:bodyPr>
          <a:lstStyle/>
          <a:p>
            <a:pPr algn="ctr">
              <a:lnSpc>
                <a:spcPts val="3359"/>
              </a:lnSpc>
            </a:pPr>
            <a:r>
              <a:rPr lang="en-US" sz="2000" dirty="0">
                <a:solidFill>
                  <a:srgbClr val="F9F5F0"/>
                </a:solidFill>
                <a:latin typeface="Bantayog Light"/>
              </a:rPr>
              <a:t>Example of Successful Engagement</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a:solidFill>
                  <a:srgbClr val="2D2D2D"/>
                </a:solidFill>
                <a:latin typeface="Bantayog Light"/>
              </a:rPr>
              <a:t>Anneuk </a:t>
            </a:r>
            <a:r>
              <a:rPr lang="en-US" sz="3200" b="1" dirty="0" err="1">
                <a:solidFill>
                  <a:srgbClr val="2D2D2D"/>
                </a:solidFill>
                <a:latin typeface="Bantayog Light"/>
              </a:rPr>
              <a:t>Jammee</a:t>
            </a:r>
            <a:r>
              <a:rPr lang="en-US" sz="3200" b="1" dirty="0">
                <a:solidFill>
                  <a:srgbClr val="2D2D2D"/>
                </a:solidFill>
                <a:latin typeface="Bantayog Light"/>
              </a:rPr>
              <a:t> Tribe</a:t>
            </a:r>
            <a:endParaRPr lang="en-US" sz="3200" b="1" dirty="0">
              <a:solidFill>
                <a:srgbClr val="2D2D2D"/>
              </a:solidFill>
              <a:latin typeface="Poppins Medium"/>
            </a:endParaRPr>
          </a:p>
        </p:txBody>
      </p:sp>
      <p:sp>
        <p:nvSpPr>
          <p:cNvPr id="10" name="TextBox 10"/>
          <p:cNvSpPr txBox="1"/>
          <p:nvPr/>
        </p:nvSpPr>
        <p:spPr>
          <a:xfrm>
            <a:off x="1038473" y="3695700"/>
            <a:ext cx="6276727" cy="4308872"/>
          </a:xfrm>
          <a:prstGeom prst="rect">
            <a:avLst/>
          </a:prstGeom>
        </p:spPr>
        <p:txBody>
          <a:bodyPr wrap="square" lIns="0" tIns="0" rIns="0" bIns="0" rtlCol="0" anchor="t">
            <a:spAutoFit/>
          </a:bodyPr>
          <a:lstStyle/>
          <a:p>
            <a:pPr lvl="0"/>
            <a:r>
              <a:rPr lang="en-US" sz="2800" dirty="0"/>
              <a:t>“</a:t>
            </a:r>
            <a:r>
              <a:rPr lang="en-US" sz="2800" dirty="0">
                <a:latin typeface="Bantayog Light"/>
              </a:rPr>
              <a:t>Praise the Lord, with unwavering determination and compassion, the missionaries sent by the Indonesian hub member have been able to establish the first church in the tribe. Through their relentless efforts and God’s open door, the individuals of the community are coming to Christ and in unity come to worship HIM.</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7DC410E-CE46-8C2C-1BA3-A162F5467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34046" y="1615944"/>
            <a:ext cx="9326834" cy="6334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3296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ctr">
              <a:lnSpc>
                <a:spcPts val="4480"/>
              </a:lnSpc>
            </a:pPr>
            <a:r>
              <a:rPr lang="en-US" sz="2800" dirty="0">
                <a:solidFill>
                  <a:srgbClr val="F9F5F0"/>
                </a:solidFill>
                <a:latin typeface="Bantayog"/>
              </a:rPr>
              <a:t>Indonesia hub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228600" y="1085981"/>
            <a:ext cx="4236321" cy="387222"/>
          </a:xfrm>
          <a:prstGeom prst="rect">
            <a:avLst/>
          </a:prstGeom>
        </p:spPr>
        <p:txBody>
          <a:bodyPr wrap="square" lIns="0" tIns="0" rIns="0" bIns="0" rtlCol="0" anchor="t">
            <a:spAutoFit/>
          </a:bodyPr>
          <a:lstStyle/>
          <a:p>
            <a:pPr algn="ctr">
              <a:lnSpc>
                <a:spcPts val="3359"/>
              </a:lnSpc>
            </a:pPr>
            <a:r>
              <a:rPr lang="en-US" sz="2000" dirty="0">
                <a:solidFill>
                  <a:srgbClr val="F9F5F0"/>
                </a:solidFill>
                <a:latin typeface="Bantayog Light"/>
              </a:rPr>
              <a:t>Example of Successful Engagement</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a:solidFill>
                  <a:srgbClr val="2D2D2D"/>
                </a:solidFill>
                <a:latin typeface="Bantayog Light"/>
              </a:rPr>
              <a:t>Bajao Tribe</a:t>
            </a:r>
            <a:endParaRPr lang="en-US" sz="3200" b="1" dirty="0">
              <a:solidFill>
                <a:srgbClr val="2D2D2D"/>
              </a:solidFill>
              <a:latin typeface="Poppins Medium"/>
            </a:endParaRPr>
          </a:p>
        </p:txBody>
      </p:sp>
      <p:sp>
        <p:nvSpPr>
          <p:cNvPr id="10" name="TextBox 10"/>
          <p:cNvSpPr txBox="1"/>
          <p:nvPr/>
        </p:nvSpPr>
        <p:spPr>
          <a:xfrm>
            <a:off x="1038473" y="3695700"/>
            <a:ext cx="6276727" cy="3877985"/>
          </a:xfrm>
          <a:prstGeom prst="rect">
            <a:avLst/>
          </a:prstGeom>
        </p:spPr>
        <p:txBody>
          <a:bodyPr wrap="square" lIns="0" tIns="0" rIns="0" bIns="0" rtlCol="0" anchor="t">
            <a:spAutoFit/>
          </a:bodyPr>
          <a:lstStyle/>
          <a:p>
            <a:pPr lvl="0"/>
            <a:r>
              <a:rPr lang="en-US" sz="2800" dirty="0"/>
              <a:t>“</a:t>
            </a:r>
            <a:r>
              <a:rPr lang="en-US" sz="2800" dirty="0">
                <a:latin typeface="Bantayog Light"/>
              </a:rPr>
              <a:t>Meanwhile, in the coastal waters of Indonesia, some of the Bajao Tribe were captivated by the Gospel of Jesus Christ preached by the missionaries and became the first disciples. through their newfound faith, the disciples found a sense of calling to reach out their own people.</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7DC410E-CE46-8C2C-1BA3-A162F5467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34046" y="1285619"/>
            <a:ext cx="9326833" cy="699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1576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BAC3788-F8B5-D12E-8523-C0764DA1FB9B}"/>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38100"/>
            <a:ext cx="18288000" cy="10287001"/>
          </a:xfrm>
          <a:prstGeom prst="rect">
            <a:avLst/>
          </a:prstGeom>
          <a:effectLst>
            <a:outerShdw dist="50800" sx="1000" sy="1000" algn="ctr" rotWithShape="0">
              <a:srgbClr val="000000"/>
            </a:outerShdw>
            <a:reflection endPos="0" dist="50800" dir="5400000" sy="-100000" algn="bl" rotWithShape="0"/>
          </a:effectLst>
        </p:spPr>
      </p:pic>
      <p:grpSp>
        <p:nvGrpSpPr>
          <p:cNvPr id="3" name="Group 3"/>
          <p:cNvGrpSpPr/>
          <p:nvPr/>
        </p:nvGrpSpPr>
        <p:grpSpPr>
          <a:xfrm>
            <a:off x="0" y="409680"/>
            <a:ext cx="4214488"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0" y="589598"/>
            <a:ext cx="4214488" cy="577081"/>
          </a:xfrm>
          <a:prstGeom prst="rect">
            <a:avLst/>
          </a:prstGeom>
        </p:spPr>
        <p:txBody>
          <a:bodyPr wrap="square" lIns="0" tIns="0" rIns="0" bIns="0" rtlCol="0" anchor="t">
            <a:spAutoFit/>
          </a:bodyPr>
          <a:lstStyle/>
          <a:p>
            <a:pPr algn="l">
              <a:lnSpc>
                <a:spcPts val="4480"/>
              </a:lnSpc>
            </a:pPr>
            <a:r>
              <a:rPr lang="en-US" sz="4800" dirty="0">
                <a:solidFill>
                  <a:srgbClr val="F9F5F0"/>
                </a:solidFill>
                <a:latin typeface="Bantayog"/>
              </a:rPr>
              <a:t>Indonesia hub</a:t>
            </a:r>
            <a:endParaRPr lang="en-US" sz="4400" dirty="0">
              <a:solidFill>
                <a:srgbClr val="F9F5F0"/>
              </a:solidFill>
              <a:latin typeface="Bantayog"/>
            </a:endParaRPr>
          </a:p>
        </p:txBody>
      </p:sp>
      <p:sp>
        <p:nvSpPr>
          <p:cNvPr id="7" name="TextBox 7"/>
          <p:cNvSpPr txBox="1"/>
          <p:nvPr/>
        </p:nvSpPr>
        <p:spPr>
          <a:xfrm>
            <a:off x="823761" y="1255839"/>
            <a:ext cx="3824439" cy="471539"/>
          </a:xfrm>
          <a:prstGeom prst="rect">
            <a:avLst/>
          </a:prstGeom>
        </p:spPr>
        <p:txBody>
          <a:bodyPr lIns="0" tIns="0" rIns="0" bIns="0" rtlCol="0" anchor="t">
            <a:spAutoFit/>
          </a:bodyPr>
          <a:lstStyle/>
          <a:p>
            <a:pPr algn="l">
              <a:lnSpc>
                <a:spcPts val="3359"/>
              </a:lnSpc>
            </a:pPr>
            <a:r>
              <a:rPr lang="en-US" sz="4400" dirty="0">
                <a:solidFill>
                  <a:srgbClr val="F9F5F0"/>
                </a:solidFill>
                <a:latin typeface="Bantayog Light"/>
              </a:rPr>
              <a:t>“mission”</a:t>
            </a:r>
          </a:p>
        </p:txBody>
      </p:sp>
      <p:sp>
        <p:nvSpPr>
          <p:cNvPr id="18" name="TextBox 18"/>
          <p:cNvSpPr txBox="1"/>
          <p:nvPr/>
        </p:nvSpPr>
        <p:spPr>
          <a:xfrm>
            <a:off x="533400" y="2565239"/>
            <a:ext cx="14935200" cy="4924425"/>
          </a:xfrm>
          <a:prstGeom prst="rect">
            <a:avLst/>
          </a:prstGeom>
          <a:ln>
            <a:solidFill>
              <a:schemeClr val="tx1"/>
            </a:solidFill>
          </a:ln>
        </p:spPr>
        <p:txBody>
          <a:bodyPr wrap="square" lIns="0" tIns="0" rIns="0" bIns="0" rtlCol="0" anchor="t">
            <a:spAutoFit/>
          </a:bodyPr>
          <a:lstStyle/>
          <a:p>
            <a:pPr algn="just"/>
            <a:r>
              <a:rPr lang="en-US" sz="4000" i="1" dirty="0">
                <a:ln w="0"/>
                <a:effectLst>
                  <a:outerShdw blurRad="38100" dist="19050" dir="2700000" algn="tl" rotWithShape="0">
                    <a:schemeClr val="dk1">
                      <a:alpha val="40000"/>
                    </a:schemeClr>
                  </a:outerShdw>
                </a:effectLst>
                <a:latin typeface="+mj-lt"/>
                <a:ea typeface="Calibri" panose="020F0502020204030204" pitchFamily="34" charset="0"/>
              </a:rPr>
              <a:t>“</a:t>
            </a:r>
            <a:r>
              <a:rPr lang="en-US" sz="4000" i="1" dirty="0">
                <a:latin typeface="Bantayog Light"/>
              </a:rPr>
              <a:t>A collaborative mission work dedicated to equipping and empowering individuals to reach the unreached people groups in Indonesia with the message of Christ and plant churches among them. To train and disciple new believers to become effective evangelists within their own communities, ultimately bringing as many people to Christ and nurturing them to reach others. our desire is to see multiplication movement among the </a:t>
            </a:r>
            <a:r>
              <a:rPr lang="en-US" sz="4000" i="1" dirty="0" err="1">
                <a:latin typeface="Bantayog Light"/>
              </a:rPr>
              <a:t>upgs</a:t>
            </a:r>
            <a:r>
              <a:rPr lang="en-US" sz="4000" i="1" dirty="0">
                <a:latin typeface="Bantayog Light"/>
              </a:rPr>
              <a:t> in Indonesia</a:t>
            </a:r>
            <a:r>
              <a:rPr lang="en-US" sz="4000" i="1" dirty="0"/>
              <a:t>”</a:t>
            </a:r>
            <a:endParaRPr lang="en-US" sz="4800" i="1" dirty="0">
              <a:ln w="0"/>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222875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ctr">
              <a:lnSpc>
                <a:spcPts val="4480"/>
              </a:lnSpc>
            </a:pPr>
            <a:r>
              <a:rPr lang="en-US" sz="2800" dirty="0">
                <a:solidFill>
                  <a:srgbClr val="F9F5F0"/>
                </a:solidFill>
                <a:latin typeface="Bantayog"/>
              </a:rPr>
              <a:t>Indonesia hub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228600" y="1085981"/>
            <a:ext cx="4236321" cy="387222"/>
          </a:xfrm>
          <a:prstGeom prst="rect">
            <a:avLst/>
          </a:prstGeom>
        </p:spPr>
        <p:txBody>
          <a:bodyPr wrap="square" lIns="0" tIns="0" rIns="0" bIns="0" rtlCol="0" anchor="t">
            <a:spAutoFit/>
          </a:bodyPr>
          <a:lstStyle/>
          <a:p>
            <a:pPr algn="ctr">
              <a:lnSpc>
                <a:spcPts val="3359"/>
              </a:lnSpc>
            </a:pPr>
            <a:r>
              <a:rPr lang="en-US" sz="2000" dirty="0">
                <a:solidFill>
                  <a:srgbClr val="F9F5F0"/>
                </a:solidFill>
                <a:latin typeface="Bantayog Light"/>
              </a:rPr>
              <a:t>Example of Successful Engagement</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err="1">
                <a:solidFill>
                  <a:srgbClr val="2D2D2D"/>
                </a:solidFill>
                <a:latin typeface="Bantayog Light"/>
              </a:rPr>
              <a:t>Punam</a:t>
            </a:r>
            <a:r>
              <a:rPr lang="en-US" sz="3200" b="1" dirty="0">
                <a:solidFill>
                  <a:srgbClr val="2D2D2D"/>
                </a:solidFill>
                <a:latin typeface="Bantayog Light"/>
              </a:rPr>
              <a:t> Merah Tribe</a:t>
            </a:r>
            <a:endParaRPr lang="en-US" sz="3200" b="1" dirty="0">
              <a:solidFill>
                <a:srgbClr val="2D2D2D"/>
              </a:solidFill>
              <a:latin typeface="Poppins Medium"/>
            </a:endParaRPr>
          </a:p>
        </p:txBody>
      </p:sp>
      <p:sp>
        <p:nvSpPr>
          <p:cNvPr id="10" name="TextBox 10"/>
          <p:cNvSpPr txBox="1"/>
          <p:nvPr/>
        </p:nvSpPr>
        <p:spPr>
          <a:xfrm>
            <a:off x="1038473" y="3695700"/>
            <a:ext cx="6276727" cy="2585323"/>
          </a:xfrm>
          <a:prstGeom prst="rect">
            <a:avLst/>
          </a:prstGeom>
        </p:spPr>
        <p:txBody>
          <a:bodyPr wrap="square" lIns="0" tIns="0" rIns="0" bIns="0" rtlCol="0" anchor="t">
            <a:spAutoFit/>
          </a:bodyPr>
          <a:lstStyle/>
          <a:p>
            <a:pPr lvl="0"/>
            <a:r>
              <a:rPr lang="en-US" sz="2800" dirty="0"/>
              <a:t>“</a:t>
            </a:r>
            <a:r>
              <a:rPr lang="en-US" sz="2800" dirty="0">
                <a:latin typeface="Bantayog Light"/>
              </a:rPr>
              <a:t>Far in the remote mountain of Indonesia, the missionaries are working to reach the </a:t>
            </a:r>
            <a:r>
              <a:rPr lang="en-US" sz="2800" dirty="0" err="1">
                <a:latin typeface="Bantayog Light"/>
              </a:rPr>
              <a:t>Punam</a:t>
            </a:r>
            <a:r>
              <a:rPr lang="en-US" sz="2800" dirty="0">
                <a:latin typeface="Bantayog Light"/>
              </a:rPr>
              <a:t> Merah Tribe. The missionaries faced numerous challenges but remained steadfast in their mission.</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5F7EBA1-90BD-D13C-B3A7-997220418B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39162" y="1279592"/>
            <a:ext cx="6995125" cy="699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1076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ctr">
              <a:lnSpc>
                <a:spcPts val="4480"/>
              </a:lnSpc>
            </a:pPr>
            <a:r>
              <a:rPr lang="en-US" sz="2800" dirty="0">
                <a:solidFill>
                  <a:srgbClr val="F9F5F0"/>
                </a:solidFill>
                <a:latin typeface="Bantayog"/>
              </a:rPr>
              <a:t>Indonesia hub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228600" y="1085981"/>
            <a:ext cx="4236321" cy="387222"/>
          </a:xfrm>
          <a:prstGeom prst="rect">
            <a:avLst/>
          </a:prstGeom>
        </p:spPr>
        <p:txBody>
          <a:bodyPr wrap="square" lIns="0" tIns="0" rIns="0" bIns="0" rtlCol="0" anchor="t">
            <a:spAutoFit/>
          </a:bodyPr>
          <a:lstStyle/>
          <a:p>
            <a:pPr algn="ctr">
              <a:lnSpc>
                <a:spcPts val="3359"/>
              </a:lnSpc>
            </a:pPr>
            <a:r>
              <a:rPr lang="en-US" sz="2000" dirty="0">
                <a:solidFill>
                  <a:srgbClr val="F9F5F0"/>
                </a:solidFill>
                <a:latin typeface="Bantayog Light"/>
              </a:rPr>
              <a:t>Opportunities &amp; Challenges</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a:solidFill>
                  <a:srgbClr val="2D2D2D"/>
                </a:solidFill>
                <a:latin typeface="Bantayog Light"/>
              </a:rPr>
              <a:t>Significant Opportunities</a:t>
            </a:r>
            <a:endParaRPr lang="en-US" sz="3200" b="1" dirty="0">
              <a:solidFill>
                <a:srgbClr val="2D2D2D"/>
              </a:solidFill>
              <a:latin typeface="Poppins Medium"/>
            </a:endParaRPr>
          </a:p>
        </p:txBody>
      </p:sp>
      <p:sp>
        <p:nvSpPr>
          <p:cNvPr id="10" name="TextBox 10"/>
          <p:cNvSpPr txBox="1"/>
          <p:nvPr/>
        </p:nvSpPr>
        <p:spPr>
          <a:xfrm>
            <a:off x="1038473" y="3695700"/>
            <a:ext cx="6276727" cy="2585323"/>
          </a:xfrm>
          <a:prstGeom prst="rect">
            <a:avLst/>
          </a:prstGeom>
        </p:spPr>
        <p:txBody>
          <a:bodyPr wrap="square" lIns="0" tIns="0" rIns="0" bIns="0" rtlCol="0" anchor="t">
            <a:spAutoFit/>
          </a:bodyPr>
          <a:lstStyle/>
          <a:p>
            <a:pPr marL="514350" lvl="0" indent="-514350">
              <a:buAutoNum type="arabicPeriod"/>
            </a:pPr>
            <a:r>
              <a:rPr lang="en-US" sz="2800" dirty="0">
                <a:latin typeface="Bantayog Light"/>
              </a:rPr>
              <a:t>Young population</a:t>
            </a:r>
          </a:p>
          <a:p>
            <a:pPr lvl="0"/>
            <a:r>
              <a:rPr lang="en-US" sz="2800" dirty="0">
                <a:latin typeface="Bantayog Light"/>
              </a:rPr>
              <a:t>Engaging with the young people through mission work will have a lasting impact on the mission’s future and values of the next generations. </a:t>
            </a:r>
          </a:p>
          <a:p>
            <a:pPr lvl="0"/>
            <a:endParaRPr lang="en-US" sz="2800" kern="100" dirty="0">
              <a:effectLst/>
              <a:latin typeface="Bantayog Light"/>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D88B26E-AEDB-56D2-85D1-036002DA6C87}"/>
              </a:ext>
            </a:extLst>
          </p:cNvPr>
          <p:cNvSpPr txBox="1"/>
          <p:nvPr/>
        </p:nvSpPr>
        <p:spPr>
          <a:xfrm>
            <a:off x="7543800" y="3511034"/>
            <a:ext cx="9144000" cy="3108543"/>
          </a:xfrm>
          <a:prstGeom prst="rect">
            <a:avLst/>
          </a:prstGeom>
          <a:noFill/>
        </p:spPr>
        <p:txBody>
          <a:bodyPr wrap="square">
            <a:spAutoFit/>
          </a:bodyPr>
          <a:lstStyle/>
          <a:p>
            <a:pPr lvl="0"/>
            <a:r>
              <a:rPr lang="en-US" sz="2800" kern="100" dirty="0">
                <a:effectLst/>
                <a:latin typeface="Bantayog Light"/>
                <a:ea typeface="Times New Roman" panose="02020603050405020304" pitchFamily="18" charset="0"/>
                <a:cs typeface="Times New Roman" panose="02020603050405020304" pitchFamily="18" charset="0"/>
              </a:rPr>
              <a:t>2. Rural communities</a:t>
            </a:r>
          </a:p>
          <a:p>
            <a:pPr lvl="0"/>
            <a:r>
              <a:rPr lang="en-US" sz="2800" kern="100" dirty="0">
                <a:latin typeface="Bantayog Light"/>
                <a:ea typeface="Times New Roman" panose="02020603050405020304" pitchFamily="18" charset="0"/>
                <a:cs typeface="Times New Roman" panose="02020603050405020304" pitchFamily="18" charset="0"/>
              </a:rPr>
              <a:t>Indonesia is made up of thousands of islands, many of which are home to rural communities with limited access to resources and services. Missions work in these areas can provide much-needed support in terms of education, healthcare, and community development.</a:t>
            </a:r>
            <a:endParaRPr lang="en-US" sz="2800" kern="100" dirty="0">
              <a:effectLst/>
              <a:latin typeface="Bantayog Light"/>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CBDD722-D615-837A-A2C3-FF8360183F56}"/>
              </a:ext>
            </a:extLst>
          </p:cNvPr>
          <p:cNvSpPr txBox="1"/>
          <p:nvPr/>
        </p:nvSpPr>
        <p:spPr>
          <a:xfrm>
            <a:off x="2362750" y="6859737"/>
            <a:ext cx="9144000" cy="2677656"/>
          </a:xfrm>
          <a:prstGeom prst="rect">
            <a:avLst/>
          </a:prstGeom>
          <a:noFill/>
        </p:spPr>
        <p:txBody>
          <a:bodyPr wrap="square">
            <a:spAutoFit/>
          </a:bodyPr>
          <a:lstStyle/>
          <a:p>
            <a:pPr lvl="0"/>
            <a:r>
              <a:rPr lang="en-US" sz="2800" kern="100" dirty="0">
                <a:latin typeface="Bantayog Light"/>
                <a:ea typeface="Times New Roman" panose="02020603050405020304" pitchFamily="18" charset="0"/>
                <a:cs typeface="Times New Roman" panose="02020603050405020304" pitchFamily="18" charset="0"/>
              </a:rPr>
              <a:t>3. Disaster Relief</a:t>
            </a:r>
          </a:p>
          <a:p>
            <a:pPr lvl="0"/>
            <a:r>
              <a:rPr lang="en-US" sz="2800" kern="100" dirty="0">
                <a:latin typeface="Bantayog Light"/>
                <a:ea typeface="Times New Roman" panose="02020603050405020304" pitchFamily="18" charset="0"/>
                <a:cs typeface="Times New Roman" panose="02020603050405020304" pitchFamily="18" charset="0"/>
              </a:rPr>
              <a:t>Indonesia is prone to natural disasters such as earthquakes, floods, tsunamis, and volcanic eruptions. Indonesia Hub can play a crucial role in providing disaster relief and send missionaries to follow up through mission work.</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156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ctr">
              <a:lnSpc>
                <a:spcPts val="4480"/>
              </a:lnSpc>
            </a:pPr>
            <a:r>
              <a:rPr lang="en-US" sz="2800" dirty="0">
                <a:solidFill>
                  <a:srgbClr val="F9F5F0"/>
                </a:solidFill>
                <a:latin typeface="Bantayog"/>
              </a:rPr>
              <a:t>Indonesia hub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228600" y="1085981"/>
            <a:ext cx="4236321" cy="387222"/>
          </a:xfrm>
          <a:prstGeom prst="rect">
            <a:avLst/>
          </a:prstGeom>
        </p:spPr>
        <p:txBody>
          <a:bodyPr wrap="square" lIns="0" tIns="0" rIns="0" bIns="0" rtlCol="0" anchor="t">
            <a:spAutoFit/>
          </a:bodyPr>
          <a:lstStyle/>
          <a:p>
            <a:pPr algn="ctr">
              <a:lnSpc>
                <a:spcPts val="3359"/>
              </a:lnSpc>
            </a:pPr>
            <a:r>
              <a:rPr lang="en-US" sz="2000" dirty="0">
                <a:solidFill>
                  <a:srgbClr val="F9F5F0"/>
                </a:solidFill>
                <a:latin typeface="Bantayog Light"/>
              </a:rPr>
              <a:t>Opportunities &amp; Challenges</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a:solidFill>
                  <a:srgbClr val="2D2D2D"/>
                </a:solidFill>
                <a:latin typeface="Bantayog Light"/>
              </a:rPr>
              <a:t>Major Challenges</a:t>
            </a:r>
            <a:endParaRPr lang="en-US" sz="3200" b="1" dirty="0">
              <a:solidFill>
                <a:srgbClr val="2D2D2D"/>
              </a:solidFill>
              <a:latin typeface="Poppins Medium"/>
            </a:endParaRPr>
          </a:p>
        </p:txBody>
      </p:sp>
      <p:sp>
        <p:nvSpPr>
          <p:cNvPr id="10" name="TextBox 10"/>
          <p:cNvSpPr txBox="1"/>
          <p:nvPr/>
        </p:nvSpPr>
        <p:spPr>
          <a:xfrm>
            <a:off x="1038473" y="3695700"/>
            <a:ext cx="6276727" cy="3447098"/>
          </a:xfrm>
          <a:prstGeom prst="rect">
            <a:avLst/>
          </a:prstGeom>
        </p:spPr>
        <p:txBody>
          <a:bodyPr wrap="square" lIns="0" tIns="0" rIns="0" bIns="0" rtlCol="0" anchor="t">
            <a:spAutoFit/>
          </a:bodyPr>
          <a:lstStyle/>
          <a:p>
            <a:pPr marL="514350" lvl="0" indent="-514350">
              <a:buAutoNum type="arabicPeriod"/>
            </a:pPr>
            <a:r>
              <a:rPr lang="en-US" sz="2800" dirty="0">
                <a:latin typeface="Bantayog Light"/>
              </a:rPr>
              <a:t>Religious tensions</a:t>
            </a:r>
          </a:p>
          <a:p>
            <a:pPr lvl="0"/>
            <a:r>
              <a:rPr lang="en-US" sz="2800" dirty="0">
                <a:latin typeface="Bantayog Light"/>
              </a:rPr>
              <a:t>Indonesia has experienced religious tensions and occasional incidents of violence targeting religious minorities, including Christians. This is one of the challenges to the church’s growth and outreach efforts.</a:t>
            </a:r>
            <a:endParaRPr lang="en-US" sz="2800" kern="100" dirty="0">
              <a:effectLst/>
              <a:latin typeface="Bantayog Light"/>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D88B26E-AEDB-56D2-85D1-036002DA6C87}"/>
              </a:ext>
            </a:extLst>
          </p:cNvPr>
          <p:cNvSpPr txBox="1"/>
          <p:nvPr/>
        </p:nvSpPr>
        <p:spPr>
          <a:xfrm>
            <a:off x="7543800" y="3511034"/>
            <a:ext cx="9525000" cy="2246769"/>
          </a:xfrm>
          <a:prstGeom prst="rect">
            <a:avLst/>
          </a:prstGeom>
          <a:noFill/>
        </p:spPr>
        <p:txBody>
          <a:bodyPr wrap="square">
            <a:spAutoFit/>
          </a:bodyPr>
          <a:lstStyle/>
          <a:p>
            <a:pPr lvl="0"/>
            <a:r>
              <a:rPr lang="en-US" sz="2800" kern="100" dirty="0">
                <a:effectLst/>
                <a:latin typeface="Bantayog Light"/>
                <a:ea typeface="Times New Roman" panose="02020603050405020304" pitchFamily="18" charset="0"/>
                <a:cs typeface="Times New Roman" panose="02020603050405020304" pitchFamily="18" charset="0"/>
              </a:rPr>
              <a:t>2. </a:t>
            </a:r>
            <a:r>
              <a:rPr lang="en-US" sz="2800" kern="100" dirty="0">
                <a:latin typeface="Bantayog Light"/>
                <a:ea typeface="Times New Roman" panose="02020603050405020304" pitchFamily="18" charset="0"/>
                <a:cs typeface="Times New Roman" panose="02020603050405020304" pitchFamily="18" charset="0"/>
              </a:rPr>
              <a:t>Legal restriction</a:t>
            </a:r>
            <a:endParaRPr lang="en-US" sz="2800" kern="100" dirty="0">
              <a:effectLst/>
              <a:latin typeface="Bantayog Light"/>
              <a:ea typeface="Times New Roman" panose="02020603050405020304" pitchFamily="18" charset="0"/>
              <a:cs typeface="Times New Roman" panose="02020603050405020304" pitchFamily="18" charset="0"/>
            </a:endParaRPr>
          </a:p>
          <a:p>
            <a:pPr lvl="0"/>
            <a:r>
              <a:rPr lang="en-US" sz="2800" kern="100" dirty="0">
                <a:latin typeface="Bantayog Light"/>
                <a:ea typeface="Times New Roman" panose="02020603050405020304" pitchFamily="18" charset="0"/>
                <a:cs typeface="Times New Roman" panose="02020603050405020304" pitchFamily="18" charset="0"/>
              </a:rPr>
              <a:t>Some regions in Indonesia have regulations that limit the construction of new churches or restrict Christians activities, which can hinder the church’s ability to expand.</a:t>
            </a:r>
            <a:endParaRPr lang="en-US" sz="2800" kern="100" dirty="0">
              <a:effectLst/>
              <a:latin typeface="Bantayog Light"/>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CBDD722-D615-837A-A2C3-FF8360183F56}"/>
              </a:ext>
            </a:extLst>
          </p:cNvPr>
          <p:cNvSpPr txBox="1"/>
          <p:nvPr/>
        </p:nvSpPr>
        <p:spPr>
          <a:xfrm>
            <a:off x="6629400" y="7306163"/>
            <a:ext cx="9144000" cy="1815882"/>
          </a:xfrm>
          <a:prstGeom prst="rect">
            <a:avLst/>
          </a:prstGeom>
          <a:noFill/>
        </p:spPr>
        <p:txBody>
          <a:bodyPr wrap="square">
            <a:spAutoFit/>
          </a:bodyPr>
          <a:lstStyle/>
          <a:p>
            <a:pPr lvl="0"/>
            <a:r>
              <a:rPr lang="en-US" sz="2800" kern="100" dirty="0">
                <a:latin typeface="Bantayog Light"/>
                <a:ea typeface="Times New Roman" panose="02020603050405020304" pitchFamily="18" charset="0"/>
                <a:cs typeface="Times New Roman" panose="02020603050405020304" pitchFamily="18" charset="0"/>
              </a:rPr>
              <a:t>3. Social Issues</a:t>
            </a:r>
          </a:p>
          <a:p>
            <a:pPr lvl="0"/>
            <a:r>
              <a:rPr lang="en-US" sz="2800" kern="100" dirty="0">
                <a:effectLst/>
                <a:latin typeface="Bantayog Light"/>
                <a:ea typeface="Times New Roman" panose="02020603050405020304" pitchFamily="18" charset="0"/>
                <a:cs typeface="Times New Roman" panose="02020603050405020304" pitchFamily="18" charset="0"/>
              </a:rPr>
              <a:t>The church in Indonesia Hub have faced challenges related to social issues such as poverty, inequality, and access to education and healthcare</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52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2222" r="-4401" b="-6260"/>
            </a:stretch>
          </a:blipFill>
        </p:spPr>
      </p:sp>
      <p:sp>
        <p:nvSpPr>
          <p:cNvPr id="3" name="TextBox 3"/>
          <p:cNvSpPr txBox="1"/>
          <p:nvPr/>
        </p:nvSpPr>
        <p:spPr>
          <a:xfrm>
            <a:off x="1295400" y="988516"/>
            <a:ext cx="16230600" cy="8309967"/>
          </a:xfrm>
          <a:prstGeom prst="rect">
            <a:avLst/>
          </a:prstGeom>
        </p:spPr>
        <p:txBody>
          <a:bodyPr lIns="0" tIns="0" rIns="0" bIns="0" rtlCol="0" anchor="t">
            <a:spAutoFit/>
          </a:bodyPr>
          <a:lstStyle/>
          <a:p>
            <a:pPr algn="l"/>
            <a:r>
              <a:rPr lang="en-US" sz="6000" b="1" dirty="0">
                <a:solidFill>
                  <a:schemeClr val="bg1"/>
                </a:solidFill>
                <a:latin typeface="Bantayog Light"/>
              </a:rPr>
              <a:t>Mission Work in Indonesia Hub is marked by</a:t>
            </a:r>
          </a:p>
          <a:p>
            <a:pPr algn="l"/>
            <a:r>
              <a:rPr lang="en-US" sz="6000" b="1" dirty="0">
                <a:solidFill>
                  <a:schemeClr val="bg1"/>
                </a:solidFill>
                <a:latin typeface="Bantayog Light"/>
              </a:rPr>
              <a:t> both opportunities and Challenges. </a:t>
            </a:r>
          </a:p>
          <a:p>
            <a:pPr algn="l"/>
            <a:endParaRPr lang="en-US" sz="6000" b="1" dirty="0">
              <a:solidFill>
                <a:schemeClr val="bg1"/>
              </a:solidFill>
              <a:latin typeface="Bantayog Light"/>
            </a:endParaRPr>
          </a:p>
          <a:p>
            <a:pPr algn="l"/>
            <a:r>
              <a:rPr lang="en-US" sz="6000" b="1" dirty="0">
                <a:solidFill>
                  <a:schemeClr val="bg1"/>
                </a:solidFill>
                <a:latin typeface="Bantayog Light"/>
              </a:rPr>
              <a:t>Please keep us in your prayer, that we may address the challenges led by the Holy Spirit and working towards unity and collaboration of the leaders in Indonesia Hub, there is hope for a bright future for Mission Work in Indonesia</a:t>
            </a:r>
            <a:endParaRPr lang="en-US" sz="6000" b="1" dirty="0">
              <a:solidFill>
                <a:schemeClr val="bg1"/>
              </a:solidFill>
              <a:latin typeface="Poppi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0" y="409680"/>
            <a:ext cx="4214488"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1028700" y="589598"/>
            <a:ext cx="2724274" cy="528093"/>
          </a:xfrm>
          <a:prstGeom prst="rect">
            <a:avLst/>
          </a:prstGeom>
        </p:spPr>
        <p:txBody>
          <a:bodyPr lIns="0" tIns="0" rIns="0" bIns="0" rtlCol="0" anchor="t">
            <a:spAutoFit/>
          </a:bodyPr>
          <a:lstStyle/>
          <a:p>
            <a:pPr algn="l">
              <a:lnSpc>
                <a:spcPts val="4480"/>
              </a:lnSpc>
            </a:pPr>
            <a:r>
              <a:rPr lang="en-US" sz="3200" dirty="0">
                <a:solidFill>
                  <a:srgbClr val="F9F5F0"/>
                </a:solidFill>
                <a:latin typeface="Bantayog"/>
              </a:rPr>
              <a:t>Focus areas</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3</a:t>
            </a:r>
          </a:p>
        </p:txBody>
      </p:sp>
      <p:sp>
        <p:nvSpPr>
          <p:cNvPr id="7" name="TextBox 7"/>
          <p:cNvSpPr txBox="1"/>
          <p:nvPr/>
        </p:nvSpPr>
        <p:spPr>
          <a:xfrm>
            <a:off x="671361" y="1083244"/>
            <a:ext cx="3824439" cy="399276"/>
          </a:xfrm>
          <a:prstGeom prst="rect">
            <a:avLst/>
          </a:prstGeom>
        </p:spPr>
        <p:txBody>
          <a:bodyPr lIns="0" tIns="0" rIns="0" bIns="0" rtlCol="0" anchor="t">
            <a:spAutoFit/>
          </a:bodyPr>
          <a:lstStyle/>
          <a:p>
            <a:pPr algn="l">
              <a:lnSpc>
                <a:spcPts val="3359"/>
              </a:lnSpc>
            </a:pPr>
            <a:r>
              <a:rPr lang="en-US" sz="2400" dirty="0">
                <a:solidFill>
                  <a:srgbClr val="F9F5F0"/>
                </a:solidFill>
                <a:latin typeface="Bantayog Light"/>
              </a:rPr>
              <a:t>Training and equipping</a:t>
            </a:r>
          </a:p>
        </p:txBody>
      </p:sp>
      <p:sp>
        <p:nvSpPr>
          <p:cNvPr id="18" name="TextBox 18"/>
          <p:cNvSpPr txBox="1"/>
          <p:nvPr/>
        </p:nvSpPr>
        <p:spPr>
          <a:xfrm>
            <a:off x="-819026" y="4610100"/>
            <a:ext cx="9143999" cy="1723549"/>
          </a:xfrm>
          <a:prstGeom prst="rect">
            <a:avLst/>
          </a:prstGeom>
        </p:spPr>
        <p:txBody>
          <a:bodyPr wrap="square" lIns="0" tIns="0" rIns="0" bIns="0" rtlCol="0" anchor="t">
            <a:spAutoFit/>
          </a:bodyPr>
          <a:lstStyle/>
          <a:p>
            <a:pPr marL="1478280"/>
            <a:r>
              <a:rPr lang="en-US" sz="2800" kern="100" dirty="0">
                <a:latin typeface="Calibri" panose="020F0502020204030204" pitchFamily="34" charset="0"/>
                <a:ea typeface="Times New Roman" panose="02020603050405020304" pitchFamily="18" charset="0"/>
                <a:cs typeface="Calibri" panose="020F0502020204030204" pitchFamily="34" charset="0"/>
              </a:rPr>
              <a:t>“</a:t>
            </a:r>
            <a:r>
              <a:rPr lang="en-US" sz="2800" dirty="0">
                <a:latin typeface="Bantayog Light"/>
              </a:rPr>
              <a:t>Providing comprehensive training programs to equip individuals with the Bible knowledge, skills, and tools needed to effectively share the Gospel in unreached areas.</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F50767CC-59BC-924F-B5DF-C27E35187F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60164" y="1766649"/>
            <a:ext cx="9518692" cy="7139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0" y="409680"/>
            <a:ext cx="4214488"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1028700" y="589598"/>
            <a:ext cx="2724274" cy="528093"/>
          </a:xfrm>
          <a:prstGeom prst="rect">
            <a:avLst/>
          </a:prstGeom>
        </p:spPr>
        <p:txBody>
          <a:bodyPr lIns="0" tIns="0" rIns="0" bIns="0" rtlCol="0" anchor="t">
            <a:spAutoFit/>
          </a:bodyPr>
          <a:lstStyle/>
          <a:p>
            <a:pPr algn="l">
              <a:lnSpc>
                <a:spcPts val="4480"/>
              </a:lnSpc>
            </a:pPr>
            <a:r>
              <a:rPr lang="en-US" sz="3200" dirty="0">
                <a:solidFill>
                  <a:srgbClr val="F9F5F0"/>
                </a:solidFill>
                <a:latin typeface="Bantayog"/>
              </a:rPr>
              <a:t>Focus areas</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3</a:t>
            </a:r>
          </a:p>
        </p:txBody>
      </p:sp>
      <p:sp>
        <p:nvSpPr>
          <p:cNvPr id="7" name="TextBox 7"/>
          <p:cNvSpPr txBox="1"/>
          <p:nvPr/>
        </p:nvSpPr>
        <p:spPr>
          <a:xfrm>
            <a:off x="304800" y="1083244"/>
            <a:ext cx="3824439" cy="399276"/>
          </a:xfrm>
          <a:prstGeom prst="rect">
            <a:avLst/>
          </a:prstGeom>
        </p:spPr>
        <p:txBody>
          <a:bodyPr lIns="0" tIns="0" rIns="0" bIns="0" rtlCol="0" anchor="t">
            <a:spAutoFit/>
          </a:bodyPr>
          <a:lstStyle/>
          <a:p>
            <a:pPr algn="ctr">
              <a:lnSpc>
                <a:spcPts val="3359"/>
              </a:lnSpc>
            </a:pPr>
            <a:r>
              <a:rPr lang="en-US" sz="2400" dirty="0">
                <a:solidFill>
                  <a:srgbClr val="F9F5F0"/>
                </a:solidFill>
                <a:latin typeface="Bantayog Light"/>
              </a:rPr>
              <a:t>Discipleship</a:t>
            </a:r>
          </a:p>
        </p:txBody>
      </p:sp>
      <p:sp>
        <p:nvSpPr>
          <p:cNvPr id="18" name="TextBox 18"/>
          <p:cNvSpPr txBox="1"/>
          <p:nvPr/>
        </p:nvSpPr>
        <p:spPr>
          <a:xfrm>
            <a:off x="0" y="4100082"/>
            <a:ext cx="9143999" cy="1723549"/>
          </a:xfrm>
          <a:prstGeom prst="rect">
            <a:avLst/>
          </a:prstGeom>
        </p:spPr>
        <p:txBody>
          <a:bodyPr wrap="square" lIns="0" tIns="0" rIns="0" bIns="0" rtlCol="0" anchor="t">
            <a:spAutoFit/>
          </a:bodyPr>
          <a:lstStyle/>
          <a:p>
            <a:pPr marL="1478280"/>
            <a:r>
              <a:rPr lang="en-US" sz="2800" kern="100" dirty="0">
                <a:latin typeface="Calibri" panose="020F0502020204030204" pitchFamily="34" charset="0"/>
                <a:ea typeface="Times New Roman" panose="02020603050405020304" pitchFamily="18" charset="0"/>
                <a:cs typeface="Calibri" panose="020F0502020204030204" pitchFamily="34" charset="0"/>
              </a:rPr>
              <a:t>“</a:t>
            </a:r>
            <a:r>
              <a:rPr lang="en-US" sz="2800" dirty="0">
                <a:latin typeface="Bantayog Light"/>
              </a:rPr>
              <a:t>Fostering a culture of discipleship to help believers grow in their faith, knowledge of scripture, and ability to disciple others within their community.</a:t>
            </a:r>
            <a:r>
              <a:rPr lang="en-US" sz="2800" dirty="0"/>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F50767CC-59BC-924F-B5DF-C27E35187F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45214" y="0"/>
            <a:ext cx="7442786" cy="9923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075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0" y="409680"/>
            <a:ext cx="4214488"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1028700" y="589598"/>
            <a:ext cx="2724274" cy="528093"/>
          </a:xfrm>
          <a:prstGeom prst="rect">
            <a:avLst/>
          </a:prstGeom>
        </p:spPr>
        <p:txBody>
          <a:bodyPr lIns="0" tIns="0" rIns="0" bIns="0" rtlCol="0" anchor="t">
            <a:spAutoFit/>
          </a:bodyPr>
          <a:lstStyle/>
          <a:p>
            <a:pPr algn="l">
              <a:lnSpc>
                <a:spcPts val="4480"/>
              </a:lnSpc>
            </a:pPr>
            <a:r>
              <a:rPr lang="en-US" sz="3200" dirty="0">
                <a:solidFill>
                  <a:srgbClr val="F9F5F0"/>
                </a:solidFill>
                <a:latin typeface="Bantayog"/>
              </a:rPr>
              <a:t>Focus areas</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3</a:t>
            </a:r>
          </a:p>
        </p:txBody>
      </p:sp>
      <p:sp>
        <p:nvSpPr>
          <p:cNvPr id="7" name="TextBox 7"/>
          <p:cNvSpPr txBox="1"/>
          <p:nvPr/>
        </p:nvSpPr>
        <p:spPr>
          <a:xfrm>
            <a:off x="304800" y="1083244"/>
            <a:ext cx="3824439" cy="399276"/>
          </a:xfrm>
          <a:prstGeom prst="rect">
            <a:avLst/>
          </a:prstGeom>
        </p:spPr>
        <p:txBody>
          <a:bodyPr lIns="0" tIns="0" rIns="0" bIns="0" rtlCol="0" anchor="t">
            <a:spAutoFit/>
          </a:bodyPr>
          <a:lstStyle/>
          <a:p>
            <a:pPr algn="ctr">
              <a:lnSpc>
                <a:spcPts val="3359"/>
              </a:lnSpc>
            </a:pPr>
            <a:r>
              <a:rPr lang="en-US" sz="2400" dirty="0">
                <a:solidFill>
                  <a:srgbClr val="F9F5F0"/>
                </a:solidFill>
                <a:latin typeface="Bantayog Light"/>
              </a:rPr>
              <a:t>Unreached People group</a:t>
            </a:r>
          </a:p>
        </p:txBody>
      </p:sp>
      <p:sp>
        <p:nvSpPr>
          <p:cNvPr id="18" name="TextBox 18"/>
          <p:cNvSpPr txBox="1"/>
          <p:nvPr/>
        </p:nvSpPr>
        <p:spPr>
          <a:xfrm>
            <a:off x="271272" y="4681782"/>
            <a:ext cx="9143999" cy="1292662"/>
          </a:xfrm>
          <a:prstGeom prst="rect">
            <a:avLst/>
          </a:prstGeom>
        </p:spPr>
        <p:txBody>
          <a:bodyPr wrap="square" lIns="0" tIns="0" rIns="0" bIns="0" rtlCol="0" anchor="t">
            <a:spAutoFit/>
          </a:bodyPr>
          <a:lstStyle/>
          <a:p>
            <a:pPr marL="1478280"/>
            <a:r>
              <a:rPr lang="en-US" sz="2800" kern="100" dirty="0">
                <a:latin typeface="Calibri" panose="020F0502020204030204" pitchFamily="34" charset="0"/>
                <a:ea typeface="Times New Roman" panose="02020603050405020304" pitchFamily="18" charset="0"/>
                <a:cs typeface="Calibri" panose="020F0502020204030204" pitchFamily="34" charset="0"/>
              </a:rPr>
              <a:t>“</a:t>
            </a:r>
            <a:r>
              <a:rPr lang="en-US" sz="2800" dirty="0">
                <a:latin typeface="Bantayog Light"/>
              </a:rPr>
              <a:t>Targeting unreached people groups in Indonesia with a focus on contextually relevant evangelism strategies</a:t>
            </a:r>
            <a:r>
              <a:rPr lang="en-US" sz="2800" kern="100" dirty="0">
                <a:effectLst/>
                <a:latin typeface="Calibri" panose="020F0502020204030204" pitchFamily="34" charset="0"/>
                <a:ea typeface="Times New Roman" panose="02020603050405020304" pitchFamily="18" charset="0"/>
                <a:cs typeface="Calibri" panose="020F0502020204030204" pitchFamily="34" charset="0"/>
              </a:rPr>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F50767CC-59BC-924F-B5DF-C27E35187F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01400" y="0"/>
            <a:ext cx="7022673" cy="9363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8770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0" y="409680"/>
            <a:ext cx="4214488"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1028700" y="589598"/>
            <a:ext cx="2724274" cy="528093"/>
          </a:xfrm>
          <a:prstGeom prst="rect">
            <a:avLst/>
          </a:prstGeom>
        </p:spPr>
        <p:txBody>
          <a:bodyPr lIns="0" tIns="0" rIns="0" bIns="0" rtlCol="0" anchor="t">
            <a:spAutoFit/>
          </a:bodyPr>
          <a:lstStyle/>
          <a:p>
            <a:pPr algn="l">
              <a:lnSpc>
                <a:spcPts val="4480"/>
              </a:lnSpc>
            </a:pPr>
            <a:r>
              <a:rPr lang="en-US" sz="3200" dirty="0">
                <a:solidFill>
                  <a:srgbClr val="F9F5F0"/>
                </a:solidFill>
                <a:latin typeface="Bantayog"/>
              </a:rPr>
              <a:t>Focus areas</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3</a:t>
            </a:r>
          </a:p>
        </p:txBody>
      </p:sp>
      <p:sp>
        <p:nvSpPr>
          <p:cNvPr id="7" name="TextBox 7"/>
          <p:cNvSpPr txBox="1"/>
          <p:nvPr/>
        </p:nvSpPr>
        <p:spPr>
          <a:xfrm>
            <a:off x="304800" y="1083244"/>
            <a:ext cx="3824439" cy="399276"/>
          </a:xfrm>
          <a:prstGeom prst="rect">
            <a:avLst/>
          </a:prstGeom>
        </p:spPr>
        <p:txBody>
          <a:bodyPr lIns="0" tIns="0" rIns="0" bIns="0" rtlCol="0" anchor="t">
            <a:spAutoFit/>
          </a:bodyPr>
          <a:lstStyle/>
          <a:p>
            <a:pPr algn="ctr">
              <a:lnSpc>
                <a:spcPts val="3359"/>
              </a:lnSpc>
            </a:pPr>
            <a:r>
              <a:rPr lang="en-US" sz="2400" dirty="0">
                <a:solidFill>
                  <a:srgbClr val="F9F5F0"/>
                </a:solidFill>
                <a:latin typeface="Bantayog Light"/>
              </a:rPr>
              <a:t>Multiplication</a:t>
            </a:r>
          </a:p>
        </p:txBody>
      </p:sp>
      <p:sp>
        <p:nvSpPr>
          <p:cNvPr id="18" name="TextBox 18"/>
          <p:cNvSpPr txBox="1"/>
          <p:nvPr/>
        </p:nvSpPr>
        <p:spPr>
          <a:xfrm>
            <a:off x="-819026" y="4631412"/>
            <a:ext cx="9143999" cy="861774"/>
          </a:xfrm>
          <a:prstGeom prst="rect">
            <a:avLst/>
          </a:prstGeom>
        </p:spPr>
        <p:txBody>
          <a:bodyPr wrap="square" lIns="0" tIns="0" rIns="0" bIns="0" rtlCol="0" anchor="t">
            <a:spAutoFit/>
          </a:bodyPr>
          <a:lstStyle/>
          <a:p>
            <a:pPr marL="1478280"/>
            <a:r>
              <a:rPr lang="en-US" sz="2800" kern="100" dirty="0">
                <a:latin typeface="Calibri" panose="020F0502020204030204" pitchFamily="34" charset="0"/>
                <a:ea typeface="Times New Roman" panose="02020603050405020304" pitchFamily="18" charset="0"/>
                <a:cs typeface="Calibri" panose="020F0502020204030204" pitchFamily="34" charset="0"/>
              </a:rPr>
              <a:t>“</a:t>
            </a:r>
            <a:r>
              <a:rPr lang="en-US" sz="2800" dirty="0">
                <a:latin typeface="Bantayog Light"/>
              </a:rPr>
              <a:t>Empowering believers to multiply their impact by training them to disciple others</a:t>
            </a:r>
            <a:r>
              <a:rPr lang="en-US" sz="2800" kern="100" dirty="0">
                <a:effectLst/>
                <a:latin typeface="Calibri" panose="020F0502020204030204" pitchFamily="34" charset="0"/>
                <a:ea typeface="Times New Roman" panose="02020603050405020304" pitchFamily="18" charset="0"/>
                <a:cs typeface="Calibri" panose="020F0502020204030204" pitchFamily="34" charset="0"/>
              </a:rPr>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EB5F5F-9A5C-F529-3473-79EF2F6FD8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61338" y="1766649"/>
            <a:ext cx="9893134" cy="659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6056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0" y="409680"/>
            <a:ext cx="4214488"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1028700" y="589598"/>
            <a:ext cx="2724274" cy="528093"/>
          </a:xfrm>
          <a:prstGeom prst="rect">
            <a:avLst/>
          </a:prstGeom>
        </p:spPr>
        <p:txBody>
          <a:bodyPr lIns="0" tIns="0" rIns="0" bIns="0" rtlCol="0" anchor="t">
            <a:spAutoFit/>
          </a:bodyPr>
          <a:lstStyle/>
          <a:p>
            <a:pPr algn="l">
              <a:lnSpc>
                <a:spcPts val="4480"/>
              </a:lnSpc>
            </a:pPr>
            <a:r>
              <a:rPr lang="en-US" sz="3200" dirty="0">
                <a:solidFill>
                  <a:srgbClr val="F9F5F0"/>
                </a:solidFill>
                <a:latin typeface="Bantayog"/>
              </a:rPr>
              <a:t>Focus areas</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3</a:t>
            </a:r>
          </a:p>
        </p:txBody>
      </p:sp>
      <p:sp>
        <p:nvSpPr>
          <p:cNvPr id="7" name="TextBox 7"/>
          <p:cNvSpPr txBox="1"/>
          <p:nvPr/>
        </p:nvSpPr>
        <p:spPr>
          <a:xfrm>
            <a:off x="304800" y="1083244"/>
            <a:ext cx="3824439" cy="399276"/>
          </a:xfrm>
          <a:prstGeom prst="rect">
            <a:avLst/>
          </a:prstGeom>
        </p:spPr>
        <p:txBody>
          <a:bodyPr lIns="0" tIns="0" rIns="0" bIns="0" rtlCol="0" anchor="t">
            <a:spAutoFit/>
          </a:bodyPr>
          <a:lstStyle/>
          <a:p>
            <a:pPr algn="ctr">
              <a:lnSpc>
                <a:spcPts val="3359"/>
              </a:lnSpc>
            </a:pPr>
            <a:r>
              <a:rPr lang="en-US" sz="2400" dirty="0">
                <a:solidFill>
                  <a:srgbClr val="F9F5F0"/>
                </a:solidFill>
                <a:latin typeface="Bantayog Light"/>
              </a:rPr>
              <a:t>Community engagement</a:t>
            </a:r>
          </a:p>
        </p:txBody>
      </p:sp>
      <p:sp>
        <p:nvSpPr>
          <p:cNvPr id="18" name="TextBox 18"/>
          <p:cNvSpPr txBox="1"/>
          <p:nvPr/>
        </p:nvSpPr>
        <p:spPr>
          <a:xfrm>
            <a:off x="-609600" y="4281725"/>
            <a:ext cx="9143999" cy="1723549"/>
          </a:xfrm>
          <a:prstGeom prst="rect">
            <a:avLst/>
          </a:prstGeom>
        </p:spPr>
        <p:txBody>
          <a:bodyPr wrap="square" lIns="0" tIns="0" rIns="0" bIns="0" rtlCol="0" anchor="t">
            <a:spAutoFit/>
          </a:bodyPr>
          <a:lstStyle/>
          <a:p>
            <a:pPr marL="1478280"/>
            <a:r>
              <a:rPr lang="en-US" sz="2800" kern="100" dirty="0">
                <a:latin typeface="Calibri" panose="020F0502020204030204" pitchFamily="34" charset="0"/>
                <a:ea typeface="Times New Roman" panose="02020603050405020304" pitchFamily="18" charset="0"/>
                <a:cs typeface="Calibri" panose="020F0502020204030204" pitchFamily="34" charset="0"/>
              </a:rPr>
              <a:t>“</a:t>
            </a:r>
            <a:r>
              <a:rPr lang="en-US" sz="2800" dirty="0">
                <a:latin typeface="Bantayog Light"/>
              </a:rPr>
              <a:t>Engaging with the local communities, building relationships, and addressing their spiritual and practical needs through Christ-centered initiatives.</a:t>
            </a:r>
            <a:r>
              <a:rPr lang="en-US" sz="2800" kern="100" dirty="0">
                <a:effectLst/>
                <a:latin typeface="Calibri" panose="020F0502020204030204" pitchFamily="34" charset="0"/>
                <a:ea typeface="Times New Roman" panose="02020603050405020304" pitchFamily="18" charset="0"/>
                <a:cs typeface="Calibri" panose="020F0502020204030204" pitchFamily="34" charset="0"/>
              </a:rPr>
              <a:t>”</a:t>
            </a:r>
            <a:endParaRPr lang="en-SG" sz="2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F50767CC-59BC-924F-B5DF-C27E35187F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44924" y="1412416"/>
            <a:ext cx="9518692" cy="7139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4458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2" name="Group 2"/>
          <p:cNvGrpSpPr/>
          <p:nvPr/>
        </p:nvGrpSpPr>
        <p:grpSpPr>
          <a:xfrm>
            <a:off x="0" y="409680"/>
            <a:ext cx="4214488" cy="1356969"/>
            <a:chOff x="0" y="0"/>
            <a:chExt cx="1537457" cy="495026"/>
          </a:xfrm>
        </p:grpSpPr>
        <p:sp>
          <p:nvSpPr>
            <p:cNvPr id="3" name="Freeform 3"/>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sp>
      </p:grpSp>
      <p:sp>
        <p:nvSpPr>
          <p:cNvPr id="5" name="TextBox 5"/>
          <p:cNvSpPr txBox="1"/>
          <p:nvPr/>
        </p:nvSpPr>
        <p:spPr>
          <a:xfrm>
            <a:off x="304800" y="589598"/>
            <a:ext cx="3448174" cy="528093"/>
          </a:xfrm>
          <a:prstGeom prst="rect">
            <a:avLst/>
          </a:prstGeom>
        </p:spPr>
        <p:txBody>
          <a:bodyPr wrap="square" lIns="0" tIns="0" rIns="0" bIns="0" rtlCol="0" anchor="t">
            <a:spAutoFit/>
          </a:bodyPr>
          <a:lstStyle/>
          <a:p>
            <a:pPr algn="l">
              <a:lnSpc>
                <a:spcPts val="4480"/>
              </a:lnSpc>
            </a:pPr>
            <a:r>
              <a:rPr lang="en-US" sz="3200" dirty="0">
                <a:solidFill>
                  <a:srgbClr val="F9F5F0"/>
                </a:solidFill>
                <a:latin typeface="Bantayog"/>
              </a:rPr>
              <a:t>ROLE AND IMPACT</a:t>
            </a:r>
          </a:p>
        </p:txBody>
      </p:sp>
      <p:sp>
        <p:nvSpPr>
          <p:cNvPr id="7" name="TextBox 7"/>
          <p:cNvSpPr txBox="1"/>
          <p:nvPr/>
        </p:nvSpPr>
        <p:spPr>
          <a:xfrm>
            <a:off x="366561" y="1094231"/>
            <a:ext cx="3824439" cy="399276"/>
          </a:xfrm>
          <a:prstGeom prst="rect">
            <a:avLst/>
          </a:prstGeom>
        </p:spPr>
        <p:txBody>
          <a:bodyPr lIns="0" tIns="0" rIns="0" bIns="0" rtlCol="0" anchor="t">
            <a:spAutoFit/>
          </a:bodyPr>
          <a:lstStyle/>
          <a:p>
            <a:pPr algn="l">
              <a:lnSpc>
                <a:spcPts val="3359"/>
              </a:lnSpc>
            </a:pPr>
            <a:r>
              <a:rPr lang="en-US" sz="2400" dirty="0">
                <a:solidFill>
                  <a:srgbClr val="F9F5F0"/>
                </a:solidFill>
                <a:latin typeface="Bantayog Light"/>
              </a:rPr>
              <a:t>IN REGIONAL OUTREACH</a:t>
            </a:r>
          </a:p>
        </p:txBody>
      </p:sp>
      <p:sp>
        <p:nvSpPr>
          <p:cNvPr id="8" name="TextBox 8"/>
          <p:cNvSpPr txBox="1"/>
          <p:nvPr/>
        </p:nvSpPr>
        <p:spPr>
          <a:xfrm>
            <a:off x="1028700" y="2768028"/>
            <a:ext cx="4960201" cy="655949"/>
          </a:xfrm>
          <a:prstGeom prst="rect">
            <a:avLst/>
          </a:prstGeom>
        </p:spPr>
        <p:txBody>
          <a:bodyPr lIns="0" tIns="0" rIns="0" bIns="0" rtlCol="0" anchor="t">
            <a:spAutoFit/>
          </a:bodyPr>
          <a:lstStyle/>
          <a:p>
            <a:pPr algn="l">
              <a:lnSpc>
                <a:spcPts val="5320"/>
              </a:lnSpc>
            </a:pPr>
            <a:r>
              <a:rPr lang="en-US" sz="3800" dirty="0">
                <a:solidFill>
                  <a:srgbClr val="2D2D2D"/>
                </a:solidFill>
                <a:latin typeface="Poppins Medium"/>
              </a:rPr>
              <a:t>INDONESIA HUB</a:t>
            </a:r>
          </a:p>
        </p:txBody>
      </p:sp>
      <p:sp>
        <p:nvSpPr>
          <p:cNvPr id="10" name="TextBox 10"/>
          <p:cNvSpPr txBox="1"/>
          <p:nvPr/>
        </p:nvSpPr>
        <p:spPr>
          <a:xfrm>
            <a:off x="838200" y="4610100"/>
            <a:ext cx="7367099" cy="2616669"/>
          </a:xfrm>
          <a:prstGeom prst="rect">
            <a:avLst/>
          </a:prstGeom>
        </p:spPr>
        <p:txBody>
          <a:bodyPr wrap="square" lIns="0" tIns="0" rIns="0" bIns="0" rtlCol="0" anchor="t">
            <a:spAutoFit/>
          </a:bodyPr>
          <a:lstStyle/>
          <a:p>
            <a:pPr algn="l">
              <a:lnSpc>
                <a:spcPts val="3359"/>
              </a:lnSpc>
              <a:spcBef>
                <a:spcPct val="0"/>
              </a:spcBef>
            </a:pPr>
            <a:r>
              <a:rPr lang="en-US" sz="2400" dirty="0">
                <a:latin typeface="+mj-lt"/>
              </a:rPr>
              <a:t>“</a:t>
            </a:r>
            <a:r>
              <a:rPr lang="en-US" sz="2400" dirty="0">
                <a:latin typeface="Bantayog Light"/>
              </a:rPr>
              <a:t>Through Indonesia hub members’ efforts, we have been able to send missionaries to unreached people groups across Indonesia last year, transforming lives, and sharing the Gospel and many to those who </a:t>
            </a:r>
            <a:r>
              <a:rPr lang="en-US" sz="2400" b="1" u="sng" dirty="0">
                <a:latin typeface="Bantayog Light"/>
              </a:rPr>
              <a:t>heard the Gospel </a:t>
            </a:r>
            <a:r>
              <a:rPr lang="en-US" sz="2400" dirty="0">
                <a:latin typeface="Bantayog Light"/>
              </a:rPr>
              <a:t>for the </a:t>
            </a:r>
            <a:r>
              <a:rPr lang="en-US" sz="2400" b="1" u="sng" dirty="0">
                <a:latin typeface="Bantayog Light"/>
              </a:rPr>
              <a:t>first time</a:t>
            </a:r>
            <a:r>
              <a:rPr lang="en-US" sz="2400" dirty="0">
                <a:latin typeface="Bantayog Light"/>
              </a:rPr>
              <a:t> in their lives</a:t>
            </a:r>
            <a:r>
              <a:rPr lang="en-US" sz="2400" dirty="0"/>
              <a:t>.”</a:t>
            </a:r>
            <a:endParaRPr lang="en-US" sz="2400" dirty="0">
              <a:solidFill>
                <a:srgbClr val="2D2D2D"/>
              </a:solidFill>
              <a:latin typeface="Poppins"/>
            </a:endParaRPr>
          </a:p>
        </p:txBody>
      </p:sp>
      <p:pic>
        <p:nvPicPr>
          <p:cNvPr id="13" name="Picture 12">
            <a:extLst>
              <a:ext uri="{FF2B5EF4-FFF2-40B4-BE49-F238E27FC236}">
                <a16:creationId xmlns:a16="http://schemas.microsoft.com/office/drawing/2014/main" id="{9F29F9A0-457D-1798-7C5A-ACD0B8C42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763" y="1875949"/>
            <a:ext cx="8713469" cy="6535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3" name="Group 3"/>
          <p:cNvGrpSpPr/>
          <p:nvPr/>
        </p:nvGrpSpPr>
        <p:grpSpPr>
          <a:xfrm>
            <a:off x="-1" y="409680"/>
            <a:ext cx="4725503" cy="1356969"/>
            <a:chOff x="0" y="0"/>
            <a:chExt cx="1537457" cy="495026"/>
          </a:xfrm>
        </p:grpSpPr>
        <p:sp>
          <p:nvSpPr>
            <p:cNvPr id="4" name="Freeform 4"/>
            <p:cNvSpPr/>
            <p:nvPr/>
          </p:nvSpPr>
          <p:spPr>
            <a:xfrm>
              <a:off x="0" y="0"/>
              <a:ext cx="1537457" cy="495026"/>
            </a:xfrm>
            <a:custGeom>
              <a:avLst/>
              <a:gdLst/>
              <a:ahLst/>
              <a:cxnLst/>
              <a:rect l="l" t="t" r="r" b="b"/>
              <a:pathLst>
                <a:path w="1537457" h="495026">
                  <a:moveTo>
                    <a:pt x="0" y="0"/>
                  </a:moveTo>
                  <a:lnTo>
                    <a:pt x="1537457" y="0"/>
                  </a:lnTo>
                  <a:lnTo>
                    <a:pt x="1537457" y="495026"/>
                  </a:lnTo>
                  <a:lnTo>
                    <a:pt x="0" y="495026"/>
                  </a:lnTo>
                  <a:close/>
                </a:path>
              </a:pathLst>
            </a:custGeom>
            <a:solidFill>
              <a:srgbClr val="2D2D2D"/>
            </a:solidFill>
          </p:spPr>
          <p:txBody>
            <a:bodyPr/>
            <a:lstStyle/>
            <a:p>
              <a:endParaRPr lang="en-US" dirty="0"/>
            </a:p>
          </p:txBody>
        </p:sp>
      </p:grpSp>
      <p:sp>
        <p:nvSpPr>
          <p:cNvPr id="5" name="TextBox 5"/>
          <p:cNvSpPr txBox="1"/>
          <p:nvPr/>
        </p:nvSpPr>
        <p:spPr>
          <a:xfrm>
            <a:off x="152400" y="589598"/>
            <a:ext cx="4343400" cy="516103"/>
          </a:xfrm>
          <a:prstGeom prst="rect">
            <a:avLst/>
          </a:prstGeom>
        </p:spPr>
        <p:txBody>
          <a:bodyPr wrap="square" lIns="0" tIns="0" rIns="0" bIns="0" rtlCol="0" anchor="t">
            <a:spAutoFit/>
          </a:bodyPr>
          <a:lstStyle/>
          <a:p>
            <a:pPr algn="l">
              <a:lnSpc>
                <a:spcPts val="4480"/>
              </a:lnSpc>
            </a:pPr>
            <a:r>
              <a:rPr lang="en-US" sz="2800" dirty="0">
                <a:solidFill>
                  <a:srgbClr val="F9F5F0"/>
                </a:solidFill>
                <a:latin typeface="Bantayog"/>
              </a:rPr>
              <a:t>Indonesia hub’s activities </a:t>
            </a:r>
          </a:p>
        </p:txBody>
      </p:sp>
      <p:sp>
        <p:nvSpPr>
          <p:cNvPr id="6" name="TextBox 6"/>
          <p:cNvSpPr txBox="1"/>
          <p:nvPr/>
        </p:nvSpPr>
        <p:spPr>
          <a:xfrm>
            <a:off x="12902480" y="9349246"/>
            <a:ext cx="4356820" cy="500380"/>
          </a:xfrm>
          <a:prstGeom prst="rect">
            <a:avLst/>
          </a:prstGeom>
        </p:spPr>
        <p:txBody>
          <a:bodyPr lIns="0" tIns="0" rIns="0" bIns="0" rtlCol="0" anchor="t">
            <a:spAutoFit/>
          </a:bodyPr>
          <a:lstStyle/>
          <a:p>
            <a:pPr algn="r">
              <a:lnSpc>
                <a:spcPts val="3919"/>
              </a:lnSpc>
            </a:pPr>
            <a:r>
              <a:rPr lang="en-US" sz="2799">
                <a:solidFill>
                  <a:srgbClr val="F9F5F0"/>
                </a:solidFill>
                <a:latin typeface="Bantayog Light"/>
              </a:rPr>
              <a:t>4</a:t>
            </a:r>
          </a:p>
        </p:txBody>
      </p:sp>
      <p:sp>
        <p:nvSpPr>
          <p:cNvPr id="7" name="TextBox 7"/>
          <p:cNvSpPr txBox="1"/>
          <p:nvPr/>
        </p:nvSpPr>
        <p:spPr>
          <a:xfrm>
            <a:off x="1433361" y="1085981"/>
            <a:ext cx="3824439" cy="399276"/>
          </a:xfrm>
          <a:prstGeom prst="rect">
            <a:avLst/>
          </a:prstGeom>
        </p:spPr>
        <p:txBody>
          <a:bodyPr lIns="0" tIns="0" rIns="0" bIns="0" rtlCol="0" anchor="t">
            <a:spAutoFit/>
          </a:bodyPr>
          <a:lstStyle/>
          <a:p>
            <a:pPr algn="l">
              <a:lnSpc>
                <a:spcPts val="3359"/>
              </a:lnSpc>
            </a:pPr>
            <a:r>
              <a:rPr lang="en-US" sz="2400" dirty="0">
                <a:solidFill>
                  <a:srgbClr val="F9F5F0"/>
                </a:solidFill>
                <a:latin typeface="Bantayog Light"/>
              </a:rPr>
              <a:t>After Covid </a:t>
            </a:r>
          </a:p>
        </p:txBody>
      </p:sp>
      <p:sp>
        <p:nvSpPr>
          <p:cNvPr id="8" name="TextBox 8"/>
          <p:cNvSpPr txBox="1"/>
          <p:nvPr/>
        </p:nvSpPr>
        <p:spPr>
          <a:xfrm>
            <a:off x="1038473" y="2673210"/>
            <a:ext cx="6505327" cy="443776"/>
          </a:xfrm>
          <a:prstGeom prst="rect">
            <a:avLst/>
          </a:prstGeom>
        </p:spPr>
        <p:txBody>
          <a:bodyPr wrap="square" lIns="0" tIns="0" rIns="0" bIns="0" rtlCol="0" anchor="t">
            <a:spAutoFit/>
          </a:bodyPr>
          <a:lstStyle/>
          <a:p>
            <a:pPr algn="l">
              <a:lnSpc>
                <a:spcPts val="3359"/>
              </a:lnSpc>
            </a:pPr>
            <a:r>
              <a:rPr lang="en-US" sz="3200" b="1" dirty="0">
                <a:latin typeface="Bantayog Light"/>
              </a:rPr>
              <a:t>Indonesia Hub Meeting in 2022 </a:t>
            </a:r>
            <a:endParaRPr lang="en-US" sz="3200" b="1" dirty="0">
              <a:solidFill>
                <a:srgbClr val="2D2D2D"/>
              </a:solidFill>
              <a:latin typeface="Poppins Medium"/>
            </a:endParaRPr>
          </a:p>
        </p:txBody>
      </p:sp>
      <p:sp>
        <p:nvSpPr>
          <p:cNvPr id="10" name="TextBox 10"/>
          <p:cNvSpPr txBox="1"/>
          <p:nvPr/>
        </p:nvSpPr>
        <p:spPr>
          <a:xfrm>
            <a:off x="1038473" y="3695700"/>
            <a:ext cx="6276727" cy="3016210"/>
          </a:xfrm>
          <a:prstGeom prst="rect">
            <a:avLst/>
          </a:prstGeom>
        </p:spPr>
        <p:txBody>
          <a:bodyPr wrap="square" lIns="0" tIns="0" rIns="0" bIns="0" rtlCol="0" anchor="t">
            <a:spAutoFit/>
          </a:bodyPr>
          <a:lstStyle/>
          <a:p>
            <a:pPr lvl="0"/>
            <a:r>
              <a:rPr lang="en-US" sz="2800" dirty="0"/>
              <a:t>“</a:t>
            </a:r>
            <a:r>
              <a:rPr lang="en-US" sz="2800" dirty="0">
                <a:latin typeface="Bantayog Light"/>
              </a:rPr>
              <a:t>The meeting took place to foster fellowship among members of the Indonesia hub, allowing them to share updates on God’s work in their ministries. And also, </a:t>
            </a:r>
            <a:r>
              <a:rPr lang="en-US" sz="2800" dirty="0" err="1">
                <a:latin typeface="Bantayog Light"/>
              </a:rPr>
              <a:t>tim</a:t>
            </a:r>
            <a:r>
              <a:rPr lang="en-US" sz="2800" dirty="0">
                <a:latin typeface="Bantayog Light"/>
              </a:rPr>
              <a:t> freeman presented information about </a:t>
            </a:r>
            <a:r>
              <a:rPr lang="en-US" sz="2800" dirty="0" err="1">
                <a:latin typeface="Bantayog Light"/>
              </a:rPr>
              <a:t>globeserve</a:t>
            </a:r>
            <a:r>
              <a:rPr lang="en-US" sz="2800" dirty="0">
                <a:latin typeface="Bantayog Light"/>
              </a:rPr>
              <a:t>.</a:t>
            </a:r>
            <a:r>
              <a:rPr lang="en-US" sz="2800" dirty="0">
                <a:latin typeface="+mj-lt"/>
              </a:rPr>
              <a:t>”</a:t>
            </a:r>
            <a:endParaRPr lang="en-SG" sz="2800" kern="100" dirty="0">
              <a:effectLst/>
              <a:latin typeface="+mj-lt"/>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57DC410E-CE46-8C2C-1BA3-A162F5467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72400" y="342837"/>
            <a:ext cx="8066430" cy="6049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0E5CBE09-05D4-23A3-C2ED-F52CEEA3C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952020" y="4796772"/>
            <a:ext cx="7235054" cy="542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766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1216</Words>
  <Application>Microsoft Macintosh PowerPoint</Application>
  <PresentationFormat>Custom</PresentationFormat>
  <Paragraphs>114</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Brush Script MT</vt:lpstr>
      <vt:lpstr>APPLE CHANCERY</vt:lpstr>
      <vt:lpstr>Bantayog</vt:lpstr>
      <vt:lpstr>Poppins Medium</vt:lpstr>
      <vt:lpstr>Poppins</vt:lpstr>
      <vt:lpstr>Arial</vt:lpstr>
      <vt:lpstr>Bantayog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 Cream Black Simple Minimalist Travel Plan Korea Presentation</dc:title>
  <cp:lastModifiedBy>Microsoft Office User</cp:lastModifiedBy>
  <cp:revision>5</cp:revision>
  <dcterms:created xsi:type="dcterms:W3CDTF">2006-08-16T00:00:00Z</dcterms:created>
  <dcterms:modified xsi:type="dcterms:W3CDTF">2024-06-08T05:04:06Z</dcterms:modified>
  <dc:identifier>DAGHZF5EA_w</dc:identifier>
</cp:coreProperties>
</file>