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4" r:id="rId5"/>
    <p:sldId id="272" r:id="rId6"/>
    <p:sldId id="257" r:id="rId7"/>
    <p:sldId id="259" r:id="rId8"/>
    <p:sldId id="260" r:id="rId9"/>
    <p:sldId id="261" r:id="rId10"/>
    <p:sldId id="262" r:id="rId11"/>
    <p:sldId id="263" r:id="rId12"/>
    <p:sldId id="265" r:id="rId13"/>
    <p:sldId id="267" r:id="rId14"/>
    <p:sldId id="268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8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2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4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3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2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7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8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1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126BB-0081-4CE9-8360-65A50FA33101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33D7A-DD0E-4AED-930F-7806C9FB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76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Seven Stages of Effective Engagement among the Unreached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78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Presented by: Tim Freeman</a:t>
            </a:r>
          </a:p>
          <a:p>
            <a:pPr marL="0" indent="0">
              <a:buNone/>
            </a:pPr>
            <a:r>
              <a:rPr lang="en-US" dirty="0" smtClean="0"/>
              <a:t>April,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4: First church planted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new believers grows</a:t>
            </a:r>
          </a:p>
          <a:p>
            <a:r>
              <a:rPr lang="en-US" dirty="0" smtClean="0"/>
              <a:t>A viable discipleship approach is undertaken</a:t>
            </a:r>
          </a:p>
          <a:p>
            <a:r>
              <a:rPr lang="en-US" dirty="0" smtClean="0"/>
              <a:t>New disciples learn how to lead others to Christ</a:t>
            </a:r>
          </a:p>
          <a:p>
            <a:r>
              <a:rPr lang="en-US" dirty="0" smtClean="0"/>
              <a:t>New disciples learn how to disciple and lead others</a:t>
            </a:r>
          </a:p>
          <a:p>
            <a:r>
              <a:rPr lang="en-US" dirty="0" smtClean="0"/>
              <a:t>A church is inaugurated when there is sufficient numbers of disciples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5: Indigenous church plants at least one other indigenous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local church develops its own leadership</a:t>
            </a:r>
          </a:p>
          <a:p>
            <a:r>
              <a:rPr lang="en-US" dirty="0" smtClean="0"/>
              <a:t>The missionary may help the church to plant others churches or this may come from within</a:t>
            </a:r>
          </a:p>
          <a:p>
            <a:r>
              <a:rPr lang="en-US" dirty="0" smtClean="0"/>
              <a:t>Discipleship and leadership development in the new churches undertaken by the indigenous church</a:t>
            </a:r>
          </a:p>
          <a:p>
            <a:r>
              <a:rPr lang="en-US" dirty="0"/>
              <a:t>T</a:t>
            </a:r>
            <a:r>
              <a:rPr lang="en-US" dirty="0" smtClean="0"/>
              <a:t>he new church plants at least one new church.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Hypothesis: Effective Engagement is achieved at Stage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Once the indigenous church has planted at least one additional church, this is a strong indication that the Gospel has taken deep root in the culture in a contextualized manner that produces local ownership of the ministry initiatives.</a:t>
            </a:r>
          </a:p>
          <a:p>
            <a:pPr marL="0" indent="0">
              <a:buNone/>
            </a:pPr>
            <a:r>
              <a:rPr lang="en-US" dirty="0" smtClean="0"/>
              <a:t>Care must be taken that the new churches are thoroughly biblical.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Six: </a:t>
            </a:r>
            <a:r>
              <a:rPr lang="en-US" dirty="0"/>
              <a:t>A church planting movement begins among the people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Ordinary believers are motivated to share their faith with others</a:t>
            </a:r>
          </a:p>
          <a:p>
            <a:r>
              <a:rPr lang="en-US" dirty="0" smtClean="0"/>
              <a:t>They are given a simple and easily replicable process to use such as the Discovery Bible Study method</a:t>
            </a:r>
          </a:p>
          <a:p>
            <a:r>
              <a:rPr lang="en-US" dirty="0"/>
              <a:t>N</a:t>
            </a:r>
            <a:r>
              <a:rPr lang="en-US" dirty="0" smtClean="0"/>
              <a:t>ew groups overcome community pressure and organize into viable churches</a:t>
            </a:r>
          </a:p>
          <a:p>
            <a:r>
              <a:rPr lang="en-US" dirty="0" smtClean="0"/>
              <a:t>Churches continue being planted along relational lines using simple, reproducible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 Seven: </a:t>
            </a:r>
            <a:r>
              <a:rPr lang="en-US" dirty="0"/>
              <a:t>The people group sends its missionaries to other people </a:t>
            </a:r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church is anticipated to be a missional church from the very beginning</a:t>
            </a:r>
          </a:p>
          <a:p>
            <a:r>
              <a:rPr lang="en-US" dirty="0" smtClean="0"/>
              <a:t>Early missional efforts to another people group will work best along relational lines</a:t>
            </a:r>
          </a:p>
          <a:p>
            <a:r>
              <a:rPr lang="en-US" dirty="0" smtClean="0"/>
              <a:t>The church is taught basic principles of cross-cultural ministry</a:t>
            </a:r>
          </a:p>
          <a:p>
            <a:r>
              <a:rPr lang="en-US" dirty="0" smtClean="0"/>
              <a:t>Missions to another people group can be done even as the home churches continue to reach out and grow within their own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6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Engaging the unreached is a missiological priority.</a:t>
            </a:r>
          </a:p>
          <a:p>
            <a:r>
              <a:rPr lang="en-US" dirty="0" smtClean="0"/>
              <a:t>Initial engagement, deepened through the seven stage process, can virtually eliminate the prospect of regression (“</a:t>
            </a:r>
            <a:r>
              <a:rPr lang="en-US" dirty="0" err="1" smtClean="0"/>
              <a:t>unengagement</a:t>
            </a:r>
            <a:r>
              <a:rPr lang="en-US" dirty="0" smtClean="0"/>
              <a:t>”).</a:t>
            </a:r>
          </a:p>
          <a:p>
            <a:r>
              <a:rPr lang="en-US" dirty="0" smtClean="0"/>
              <a:t>The goal is not simply “engagement”, but “effective engagement” resulting in healthy churches and church planting movements.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6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Jesus commanded his followers to make disciples from among all people </a:t>
            </a:r>
            <a:r>
              <a:rPr lang="en-US" dirty="0" smtClean="0"/>
              <a:t>groups.  He </a:t>
            </a:r>
            <a:r>
              <a:rPr lang="en-US" dirty="0"/>
              <a:t>promises his support as the Church undertakes this responsibility. </a:t>
            </a:r>
            <a:r>
              <a:rPr lang="en-US" dirty="0" smtClean="0"/>
              <a:t>However</a:t>
            </a:r>
            <a:r>
              <a:rPr lang="en-US" dirty="0"/>
              <a:t>, people groups remain that do not yet have known believers.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Therefore</a:t>
            </a:r>
            <a:r>
              <a:rPr lang="en-US" dirty="0"/>
              <a:t>, engaging the remaining people groups without disciples must be the highest priority in missions </a:t>
            </a:r>
            <a:r>
              <a:rPr lang="en-US" dirty="0" smtClean="0"/>
              <a:t>in our generation.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5:9 and 7:9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Revelation 5:9 and 7:9 gives vital definition to Jesus’ commission to the Church in Matthew 28:19: “Therefore go and make disciples of all nations</a:t>
            </a:r>
            <a:r>
              <a:rPr lang="en-US" dirty="0" smtClean="0"/>
              <a:t>….”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Revelation 5:9: “With your blood you purchased for God persons from every tribe and language and people and nation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Revelation 7:9: “There before me was a great multitude that no one could count, from every nation, tribe, people and language, standing before the throne and before the</a:t>
            </a:r>
            <a:r>
              <a:rPr lang="en-US" i="1" dirty="0"/>
              <a:t> </a:t>
            </a:r>
            <a:r>
              <a:rPr lang="en-US" dirty="0"/>
              <a:t>Lamb</a:t>
            </a:r>
            <a:r>
              <a:rPr lang="en-US" i="1" dirty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8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people group?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significantly large grouping of individuals who perceive themselves to have a common affinity with one another. "For evangelization purposes, a people group is the largest group within which the Gospel can spread as a church planting movement without encountering barriers of understanding or acceptance</a:t>
            </a:r>
            <a:r>
              <a:rPr lang="en-US" dirty="0" smtClean="0"/>
              <a:t>.“</a:t>
            </a:r>
            <a:endParaRPr lang="en-US" baseline="300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://joshuaproject.net/help/definitions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Engagement occurs when workers are living among the people and are actively implementing a biblical church planting strategy on their behalf. The process of engagement unfolds through seven stages.</a:t>
            </a:r>
          </a:p>
        </p:txBody>
      </p:sp>
    </p:spTree>
    <p:extLst>
      <p:ext uri="{BB962C8B-B14F-4D97-AF65-F5344CB8AC3E}">
        <p14:creationId xmlns:p14="http://schemas.microsoft.com/office/powerpoint/2010/main" val="235681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Seven Stages of Effective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UUPG adoption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Missionaries placed among the UUPG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Early disciples are made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first church is planted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indigenous church plants at least one other indigenous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church planting movement begins among the people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people group </a:t>
            </a:r>
            <a:r>
              <a:rPr lang="en-US" dirty="0" smtClean="0"/>
              <a:t>sends its </a:t>
            </a:r>
            <a:r>
              <a:rPr lang="en-US" dirty="0"/>
              <a:t>missionaries to other people groups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One: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Commitment to the </a:t>
            </a:r>
            <a:r>
              <a:rPr lang="en-US" smtClean="0"/>
              <a:t>UUPG (“Grafting in”)</a:t>
            </a:r>
            <a:endParaRPr lang="en-US" dirty="0" smtClean="0"/>
          </a:p>
          <a:p>
            <a:r>
              <a:rPr lang="en-US" dirty="0" smtClean="0"/>
              <a:t>Research to pinpoint the opportunity</a:t>
            </a:r>
          </a:p>
          <a:p>
            <a:r>
              <a:rPr lang="en-US" dirty="0" smtClean="0"/>
              <a:t>Prayer, prayer, prayer</a:t>
            </a:r>
          </a:p>
          <a:p>
            <a:r>
              <a:rPr lang="en-US" dirty="0" smtClean="0"/>
              <a:t>Candidate selection and training</a:t>
            </a:r>
          </a:p>
          <a:p>
            <a:r>
              <a:rPr lang="en-US" dirty="0" smtClean="0"/>
              <a:t>Early strategy identified</a:t>
            </a:r>
          </a:p>
          <a:p>
            <a:r>
              <a:rPr lang="en-US" dirty="0" smtClean="0"/>
              <a:t>Authentic platform identified</a:t>
            </a:r>
          </a:p>
          <a:p>
            <a:r>
              <a:rPr lang="en-US" dirty="0" smtClean="0"/>
              <a:t>Financial and member care support in place</a:t>
            </a:r>
          </a:p>
          <a:p>
            <a:r>
              <a:rPr lang="en-US" dirty="0" smtClean="0"/>
              <a:t>Other logistics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1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Two: Missionaries Fielded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Missionaries arrive on the field</a:t>
            </a:r>
          </a:p>
          <a:p>
            <a:r>
              <a:rPr lang="en-US" dirty="0" smtClean="0"/>
              <a:t>Housing, visas other details taken care of</a:t>
            </a:r>
          </a:p>
          <a:p>
            <a:r>
              <a:rPr lang="en-US" dirty="0" smtClean="0"/>
              <a:t>Language and culture studies undertaken</a:t>
            </a:r>
          </a:p>
          <a:p>
            <a:r>
              <a:rPr lang="en-US" dirty="0" smtClean="0"/>
              <a:t>Research conducted for location with access to the UUPG</a:t>
            </a:r>
          </a:p>
          <a:p>
            <a:r>
              <a:rPr lang="en-US" dirty="0" smtClean="0"/>
              <a:t>Authentic platform refined which gives long term visa and also easy access to the people</a:t>
            </a:r>
          </a:p>
          <a:p>
            <a:r>
              <a:rPr lang="en-US" dirty="0" smtClean="0"/>
              <a:t>Relationships are developed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3: First disciples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Missionaries continue relational development</a:t>
            </a:r>
          </a:p>
          <a:p>
            <a:r>
              <a:rPr lang="en-US" dirty="0" smtClean="0"/>
              <a:t>Fears and aspirations of the local people begin to be identified and addressed by a contextual approach to ministry</a:t>
            </a:r>
          </a:p>
          <a:p>
            <a:r>
              <a:rPr lang="en-US" dirty="0" smtClean="0"/>
              <a:t>The community is saturated with the Word of God through teaching, media, and practical ministries (extent may be limited by factors)</a:t>
            </a:r>
          </a:p>
          <a:p>
            <a:r>
              <a:rPr lang="en-US" dirty="0" smtClean="0"/>
              <a:t>First believers come to Christ and discipleship is undertaken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9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804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Seven Stages of Effective Engagement among the Unreached</vt:lpstr>
      <vt:lpstr>PowerPoint Presentation</vt:lpstr>
      <vt:lpstr>Revelation 5:9 and 7:9</vt:lpstr>
      <vt:lpstr>What is a people group?</vt:lpstr>
      <vt:lpstr>The Process of Engagement</vt:lpstr>
      <vt:lpstr>The Seven Stages of Effective Engagement</vt:lpstr>
      <vt:lpstr>Stage One: Adoption</vt:lpstr>
      <vt:lpstr>Stage Two: Missionaries Fielded</vt:lpstr>
      <vt:lpstr>Stage 3: First disciples</vt:lpstr>
      <vt:lpstr>Stage 4: First church planted</vt:lpstr>
      <vt:lpstr>Stage 5: Indigenous church plants at least one other indigenous church</vt:lpstr>
      <vt:lpstr>Hypothesis: Effective Engagement is achieved at Stage 5</vt:lpstr>
      <vt:lpstr>Stage Six: A church planting movement begins among the people group</vt:lpstr>
      <vt:lpstr>Stage Seven: The people group sends its missionaries to other people groups</vt:lpstr>
      <vt:lpstr>Conclusion</vt:lpstr>
    </vt:vector>
  </TitlesOfParts>
  <Company>Bethany Press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Steps to UPG Engagement</dc:title>
  <dc:creator>Tim Freeman</dc:creator>
  <cp:lastModifiedBy>Jamie Swan</cp:lastModifiedBy>
  <cp:revision>44</cp:revision>
  <dcterms:created xsi:type="dcterms:W3CDTF">2017-08-09T08:01:05Z</dcterms:created>
  <dcterms:modified xsi:type="dcterms:W3CDTF">2018-07-02T13:43:31Z</dcterms:modified>
</cp:coreProperties>
</file>